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embeddings/oleObject1.bin" ContentType="application/vnd.openxmlformats-officedocument.oleObject"/>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4"/>
  </p:notesMasterIdLst>
  <p:handoutMasterIdLst>
    <p:handoutMasterId r:id="rId25"/>
  </p:handoutMasterIdLst>
  <p:sldIdLst>
    <p:sldId id="256" r:id="rId2"/>
    <p:sldId id="343" r:id="rId3"/>
    <p:sldId id="379" r:id="rId4"/>
    <p:sldId id="380" r:id="rId5"/>
    <p:sldId id="381" r:id="rId6"/>
    <p:sldId id="382" r:id="rId7"/>
    <p:sldId id="267" r:id="rId8"/>
    <p:sldId id="268" r:id="rId9"/>
    <p:sldId id="384" r:id="rId10"/>
    <p:sldId id="387" r:id="rId11"/>
    <p:sldId id="366" r:id="rId12"/>
    <p:sldId id="367" r:id="rId13"/>
    <p:sldId id="368" r:id="rId14"/>
    <p:sldId id="369" r:id="rId15"/>
    <p:sldId id="389" r:id="rId16"/>
    <p:sldId id="269" r:id="rId17"/>
    <p:sldId id="270" r:id="rId18"/>
    <p:sldId id="274" r:id="rId19"/>
    <p:sldId id="263" r:id="rId20"/>
    <p:sldId id="275" r:id="rId21"/>
    <p:sldId id="390" r:id="rId22"/>
    <p:sldId id="261" r:id="rId23"/>
  </p:sldIdLst>
  <p:sldSz cx="9144000" cy="6858000" type="screen4x3"/>
  <p:notesSz cx="6858000" cy="9144000"/>
  <p:defaultTextStyle>
    <a:defPPr>
      <a:defRPr lang="en-AU"/>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E2E3E4"/>
    <a:srgbClr val="EBAB00"/>
    <a:srgbClr val="74A18E"/>
    <a:srgbClr val="CC00FF"/>
    <a:srgbClr val="FFCC00"/>
    <a:srgbClr val="E95A5A"/>
    <a:srgbClr val="E33E3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0" d="100"/>
          <a:sy n="150" d="100"/>
        </p:scale>
        <p:origin x="-99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9" d="100"/>
          <a:sy n="69" d="100"/>
        </p:scale>
        <p:origin x="-2832" y="-11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10649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10650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10650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B50BDB4-7A0E-4147-87C7-37BA80D7E8B1}" type="slidenum">
              <a:rPr lang="en-AU"/>
              <a:pPr/>
              <a:t>‹#›</a:t>
            </a:fld>
            <a:endParaRPr lang="en-AU"/>
          </a:p>
        </p:txBody>
      </p:sp>
    </p:spTree>
    <p:extLst>
      <p:ext uri="{BB962C8B-B14F-4D97-AF65-F5344CB8AC3E}">
        <p14:creationId xmlns:p14="http://schemas.microsoft.com/office/powerpoint/2010/main" val="22469793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61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B5EAA43-2B08-0447-96E3-3DB8C122F796}" type="slidenum">
              <a:rPr lang="en-AU"/>
              <a:pPr/>
              <a:t>‹#›</a:t>
            </a:fld>
            <a:endParaRPr lang="en-AU"/>
          </a:p>
        </p:txBody>
      </p:sp>
    </p:spTree>
    <p:extLst>
      <p:ext uri="{BB962C8B-B14F-4D97-AF65-F5344CB8AC3E}">
        <p14:creationId xmlns:p14="http://schemas.microsoft.com/office/powerpoint/2010/main" val="35083834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4C9CD89-9D5A-3E4E-956E-C40A23F2B94E}" type="slidenum">
              <a:rPr lang="en-AU" sz="1200"/>
              <a:pPr eaLnBrk="1" hangingPunct="1"/>
              <a:t>1</a:t>
            </a:fld>
            <a:endParaRPr lang="en-AU" sz="120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736B3D8-FAB2-5D44-AD6A-688275B7F1D0}" type="slidenum">
              <a:rPr lang="en-AU" sz="1200"/>
              <a:pPr eaLnBrk="1" hangingPunct="1"/>
              <a:t>10</a:t>
            </a:fld>
            <a:endParaRPr lang="en-AU" sz="120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CDB653E-7133-AF48-81D6-356BDE0C267D}" type="slidenum">
              <a:rPr lang="en-AU"/>
              <a:pPr eaLnBrk="1" hangingPunct="1"/>
              <a:t>11</a:t>
            </a:fld>
            <a:endParaRPr lang="en-AU"/>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AF0E031-3D2C-9E4E-9B01-AE6013C43944}" type="slidenum">
              <a:rPr lang="en-AU"/>
              <a:pPr eaLnBrk="1" hangingPunct="1"/>
              <a:t>12</a:t>
            </a:fld>
            <a:endParaRPr lang="en-AU"/>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DC63CCD-7B5D-674A-BEFE-603FB1288072}" type="slidenum">
              <a:rPr lang="en-AU"/>
              <a:pPr eaLnBrk="1" hangingPunct="1"/>
              <a:t>13</a:t>
            </a:fld>
            <a:endParaRPr lang="en-AU"/>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CF23F1E-075B-AD4D-B530-4BDA0DE7C683}" type="slidenum">
              <a:rPr lang="en-AU"/>
              <a:pPr eaLnBrk="1" hangingPunct="1"/>
              <a:t>14</a:t>
            </a:fld>
            <a:endParaRPr lang="en-AU"/>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68E0CC1-B3F7-474E-896F-4947220F0EBF}" type="slidenum">
              <a:rPr lang="en-AU" sz="1200"/>
              <a:pPr eaLnBrk="1" hangingPunct="1"/>
              <a:t>15</a:t>
            </a:fld>
            <a:endParaRPr lang="en-AU" sz="120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0031AE-CCE0-0946-9215-5C2661E97682}" type="slidenum">
              <a:rPr lang="en-AU"/>
              <a:pPr/>
              <a:t>16</a:t>
            </a:fld>
            <a:endParaRPr lang="en-AU"/>
          </a:p>
        </p:txBody>
      </p:sp>
      <p:sp>
        <p:nvSpPr>
          <p:cNvPr id="8397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83971" name="Rectangle 3"/>
          <p:cNvSpPr>
            <a:spLocks noGrp="1" noChangeArrowheads="1"/>
          </p:cNvSpPr>
          <p:nvPr>
            <p:ph type="body" idx="1"/>
          </p:nvPr>
        </p:nvSpPr>
        <p:spPr/>
        <p:txBody>
          <a:bodyPr/>
          <a:lstStyle/>
          <a:p>
            <a:r>
              <a:rPr lang="en-US"/>
              <a:t>Bit of information on previous studies that have looked at these types of ecological indicators – which systems they have been found to be robust in in previous studies</a:t>
            </a:r>
          </a:p>
          <a:p>
            <a:r>
              <a:rPr lang="en-US"/>
              <a:t>Biomass ratios, eg, excessive demersal fish can be indicative of a heavily fished system. Excessive small pelagic species can indicate a reduction in predation. Conversly, a lack of small pelagics may mean there is insufficient forage for target species.</a:t>
            </a:r>
          </a:p>
          <a:p>
            <a:r>
              <a:rPr lang="en-US"/>
              <a:t>Average trophic level – may be that we have removed a large portion of  large predators such as tuna, or it may be that we have removed a large portion of a mid trophic group such as sardines, or squid. Potential impacts associated with this could be a lack of fodder for higher trophic groups, or the weakening of trophic links between low and high trophic levels.</a:t>
            </a:r>
          </a:p>
          <a:p>
            <a:r>
              <a:rPr lang="en-US"/>
              <a:t>Indicator species – increases in the relative biomass of scavenger groups such as starfish or crabs may indicate notable fishing pressure in the area</a:t>
            </a:r>
            <a:endParaRPr lang="en-A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172B66-3EA1-F649-918D-E50DB0E928A3}" type="slidenum">
              <a:rPr lang="en-AU"/>
              <a:pPr/>
              <a:t>17</a:t>
            </a:fld>
            <a:endParaRPr lang="en-AU"/>
          </a:p>
        </p:txBody>
      </p:sp>
      <p:sp>
        <p:nvSpPr>
          <p:cNvPr id="13926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139267" name="Rectangle 3"/>
          <p:cNvSpPr>
            <a:spLocks noGrp="1" noChangeArrowheads="1"/>
          </p:cNvSpPr>
          <p:nvPr>
            <p:ph type="body" idx="1"/>
          </p:nvPr>
        </p:nvSpPr>
        <p:spPr/>
        <p:txBody>
          <a:bodyPr/>
          <a:lstStyle/>
          <a:p>
            <a:r>
              <a:rPr lang="en-AU"/>
              <a:t>Social and economic related indicators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6EA9EF-9491-C74B-BF97-85C1BC7EC6FD}" type="slidenum">
              <a:rPr lang="en-AU"/>
              <a:pPr/>
              <a:t>18</a:t>
            </a:fld>
            <a:endParaRPr lang="en-AU"/>
          </a:p>
        </p:txBody>
      </p:sp>
      <p:sp>
        <p:nvSpPr>
          <p:cNvPr id="132098"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132099" name="Rectangle 3"/>
          <p:cNvSpPr>
            <a:spLocks noGrp="1" noChangeArrowheads="1"/>
          </p:cNvSpPr>
          <p:nvPr>
            <p:ph type="body" idx="1"/>
          </p:nvPr>
        </p:nvSpPr>
        <p:spPr/>
        <p:txBody>
          <a:bodyPr/>
          <a:lstStyle/>
          <a:p>
            <a:r>
              <a:rPr lang="en-AU"/>
              <a:t>Look for fidelity of signal strength</a:t>
            </a:r>
          </a:p>
          <a:p>
            <a:pPr>
              <a:buFontTx/>
              <a:buChar char="-"/>
            </a:pPr>
            <a:r>
              <a:rPr lang="en-AU"/>
              <a:t>Either by correlations across signal strength under different scenarios, specifications and background conditions</a:t>
            </a:r>
          </a:p>
          <a:p>
            <a:pPr>
              <a:buFontTx/>
              <a:buChar char="-"/>
            </a:pPr>
            <a:r>
              <a:rPr lang="en-AU"/>
              <a:t>Plots of signal strength at different spatial scales under different scenarios, specifications and background conditions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BE92739-4F0D-3943-93D8-C75F9245602F}" type="slidenum">
              <a:rPr lang="en-AU" sz="1200"/>
              <a:pPr eaLnBrk="1" hangingPunct="1"/>
              <a:t>19</a:t>
            </a:fld>
            <a:endParaRPr lang="en-AU" sz="1200"/>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AU">
                <a:latin typeface="Arial" charset="0"/>
                <a:ea typeface="ＭＳ Ｐゴシック" charset="0"/>
                <a:cs typeface="ＭＳ Ｐゴシック" charset="0"/>
              </a:rPr>
              <a:t>Observation model includes fisheries records + option for independent surveys</a:t>
            </a:r>
          </a:p>
          <a:p>
            <a:pPr eaLnBrk="1" hangingPunct="1">
              <a:buFontTx/>
              <a:buChar char="-"/>
            </a:pPr>
            <a:r>
              <a:rPr lang="en-AU">
                <a:latin typeface="Arial" charset="0"/>
                <a:ea typeface="ＭＳ Ｐゴシック" charset="0"/>
                <a:cs typeface="ＭＳ Ｐゴシック" charset="0"/>
              </a:rPr>
              <a:t>Replicates data patchiness/error/design problems</a:t>
            </a:r>
          </a:p>
          <a:p>
            <a:pPr eaLnBrk="1" hangingPunct="1">
              <a:buFontTx/>
              <a:buChar char="-"/>
            </a:pPr>
            <a:endParaRPr lang="en-AU">
              <a:latin typeface="Arial" charset="0"/>
              <a:ea typeface="ＭＳ Ｐゴシック" charset="0"/>
              <a:cs typeface="ＭＳ Ｐゴシック" charset="0"/>
            </a:endParaRPr>
          </a:p>
          <a:p>
            <a:pPr eaLnBrk="1" hangingPunct="1"/>
            <a:r>
              <a:rPr lang="en-AU">
                <a:latin typeface="Arial" charset="0"/>
                <a:ea typeface="ＭＳ Ｐゴシック" charset="0"/>
                <a:cs typeface="ＭＳ Ｐゴシック" charset="0"/>
              </a:rPr>
              <a:t>Assessment models = range of ones typically used from simple trend analysis to highly sophisticated (complicated) assessment methods</a:t>
            </a:r>
          </a:p>
          <a:p>
            <a:pPr eaLnBrk="1" hangingPunct="1"/>
            <a:r>
              <a:rPr lang="en-AU">
                <a:latin typeface="Arial" charset="0"/>
                <a:ea typeface="ＭＳ Ｐゴシック" charset="0"/>
                <a:cs typeface="ＭＳ Ｐゴシック" charset="0"/>
              </a:rPr>
              <a:t>- Also includes the calculation of ecological indicators (if want to think about what real EBFM might entail)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213C526-28C3-3D41-8A47-AFB3418BE113}" type="slidenum">
              <a:rPr lang="en-AU"/>
              <a:pPr eaLnBrk="1" hangingPunct="1"/>
              <a:t>2</a:t>
            </a:fld>
            <a:endParaRPr lang="en-AU"/>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6135E96-5EB5-F145-8A59-B2B0D52ED357}" type="slidenum">
              <a:rPr lang="en-AU" sz="1200"/>
              <a:pPr eaLnBrk="1" hangingPunct="1"/>
              <a:t>22</a:t>
            </a:fld>
            <a:endParaRPr lang="en-AU" sz="120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489932-081F-1743-9502-D65377B0C4E4}" type="slidenum">
              <a:rPr lang="en-AU" sz="1200"/>
              <a:pPr eaLnBrk="1" hangingPunct="1"/>
              <a:t>3</a:t>
            </a:fld>
            <a:endParaRPr lang="en-AU" sz="1200"/>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AU">
                <a:latin typeface="Arial" charset="0"/>
                <a:ea typeface="ＭＳ Ｐゴシック" charset="0"/>
                <a:cs typeface="ＭＳ Ｐゴシック" charset="0"/>
              </a:rPr>
              <a:t>Observation model includes fisheries records + option for independent surveys</a:t>
            </a:r>
          </a:p>
          <a:p>
            <a:pPr eaLnBrk="1" hangingPunct="1">
              <a:buFontTx/>
              <a:buChar char="-"/>
            </a:pPr>
            <a:r>
              <a:rPr lang="en-AU">
                <a:latin typeface="Arial" charset="0"/>
                <a:ea typeface="ＭＳ Ｐゴシック" charset="0"/>
                <a:cs typeface="ＭＳ Ｐゴシック" charset="0"/>
              </a:rPr>
              <a:t>Replicates data patchiness/error/design problems</a:t>
            </a:r>
          </a:p>
          <a:p>
            <a:pPr eaLnBrk="1" hangingPunct="1">
              <a:buFontTx/>
              <a:buChar char="-"/>
            </a:pPr>
            <a:endParaRPr lang="en-AU">
              <a:latin typeface="Arial" charset="0"/>
              <a:ea typeface="ＭＳ Ｐゴシック" charset="0"/>
              <a:cs typeface="ＭＳ Ｐゴシック" charset="0"/>
            </a:endParaRPr>
          </a:p>
          <a:p>
            <a:pPr eaLnBrk="1" hangingPunct="1"/>
            <a:r>
              <a:rPr lang="en-AU">
                <a:latin typeface="Arial" charset="0"/>
                <a:ea typeface="ＭＳ Ｐゴシック" charset="0"/>
                <a:cs typeface="ＭＳ Ｐゴシック" charset="0"/>
              </a:rPr>
              <a:t>Assessment models = range of ones typically used from simple trend analysis to highly sophisticated (complicated) assessment methods</a:t>
            </a:r>
          </a:p>
          <a:p>
            <a:pPr eaLnBrk="1" hangingPunct="1"/>
            <a:r>
              <a:rPr lang="en-AU">
                <a:latin typeface="Arial" charset="0"/>
                <a:ea typeface="ＭＳ Ｐゴシック" charset="0"/>
                <a:cs typeface="ＭＳ Ｐゴシック" charset="0"/>
              </a:rPr>
              <a:t>- Also includes the calculation of ecological indicators (if want to think about what real EBFM might entail)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F1BED3-C9AF-2041-BBF8-62A3D34C6B11}" type="slidenum">
              <a:rPr lang="en-AU"/>
              <a:pPr/>
              <a:t>4</a:t>
            </a:fld>
            <a:endParaRPr lang="en-AU"/>
          </a:p>
        </p:txBody>
      </p:sp>
      <p:sp>
        <p:nvSpPr>
          <p:cNvPr id="12493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124931" name="Rectangle 3"/>
          <p:cNvSpPr>
            <a:spLocks noGrp="1" noChangeArrowheads="1"/>
          </p:cNvSpPr>
          <p:nvPr>
            <p:ph type="body" idx="1"/>
          </p:nvPr>
        </p:nvSpPr>
        <p:spPr/>
        <p:txBody>
          <a:bodyPr/>
          <a:lstStyle/>
          <a:p>
            <a:r>
              <a:rPr lang="en-AU"/>
              <a:t>Observation model includes fisheries records + option for independent surveys</a:t>
            </a:r>
          </a:p>
          <a:p>
            <a:pPr>
              <a:buFontTx/>
              <a:buChar char="-"/>
            </a:pPr>
            <a:r>
              <a:rPr lang="en-AU"/>
              <a:t>Replicates data patchiness/error/design problems</a:t>
            </a:r>
          </a:p>
          <a:p>
            <a:pPr>
              <a:buFontTx/>
              <a:buChar char="-"/>
            </a:pPr>
            <a:endParaRPr lang="en-AU"/>
          </a:p>
          <a:p>
            <a:r>
              <a:rPr lang="en-AU"/>
              <a:t>Assessment models = range of ones typically used from simple trend analysis to highly sophisticated (complicated) assessment methods</a:t>
            </a:r>
          </a:p>
          <a:p>
            <a:r>
              <a:rPr lang="en-AU"/>
              <a:t>- Also includes the calculation of ecological indicators (if want to think about what real EBFM might entail)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F1BED3-C9AF-2041-BBF8-62A3D34C6B11}" type="slidenum">
              <a:rPr lang="en-AU"/>
              <a:pPr/>
              <a:t>5</a:t>
            </a:fld>
            <a:endParaRPr lang="en-AU"/>
          </a:p>
        </p:txBody>
      </p:sp>
      <p:sp>
        <p:nvSpPr>
          <p:cNvPr id="12493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124931" name="Rectangle 3"/>
          <p:cNvSpPr>
            <a:spLocks noGrp="1" noChangeArrowheads="1"/>
          </p:cNvSpPr>
          <p:nvPr>
            <p:ph type="body" idx="1"/>
          </p:nvPr>
        </p:nvSpPr>
        <p:spPr/>
        <p:txBody>
          <a:bodyPr/>
          <a:lstStyle/>
          <a:p>
            <a:r>
              <a:rPr lang="en-AU"/>
              <a:t>Observation model includes fisheries records + option for independent surveys</a:t>
            </a:r>
          </a:p>
          <a:p>
            <a:pPr>
              <a:buFontTx/>
              <a:buChar char="-"/>
            </a:pPr>
            <a:r>
              <a:rPr lang="en-AU"/>
              <a:t>Replicates data patchiness/error/design problems</a:t>
            </a:r>
          </a:p>
          <a:p>
            <a:pPr>
              <a:buFontTx/>
              <a:buChar char="-"/>
            </a:pPr>
            <a:endParaRPr lang="en-AU"/>
          </a:p>
          <a:p>
            <a:r>
              <a:rPr lang="en-AU"/>
              <a:t>Assessment models = range of ones typically used from simple trend analysis to highly sophisticated (complicated) assessment methods</a:t>
            </a:r>
          </a:p>
          <a:p>
            <a:r>
              <a:rPr lang="en-AU"/>
              <a:t>- Also includes the calculation of ecological indicators (if want to think about what real EBFM might entail)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F1BED3-C9AF-2041-BBF8-62A3D34C6B11}" type="slidenum">
              <a:rPr lang="en-AU"/>
              <a:pPr/>
              <a:t>6</a:t>
            </a:fld>
            <a:endParaRPr lang="en-AU"/>
          </a:p>
        </p:txBody>
      </p:sp>
      <p:sp>
        <p:nvSpPr>
          <p:cNvPr id="12493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124931" name="Rectangle 3"/>
          <p:cNvSpPr>
            <a:spLocks noGrp="1" noChangeArrowheads="1"/>
          </p:cNvSpPr>
          <p:nvPr>
            <p:ph type="body" idx="1"/>
          </p:nvPr>
        </p:nvSpPr>
        <p:spPr/>
        <p:txBody>
          <a:bodyPr/>
          <a:lstStyle/>
          <a:p>
            <a:r>
              <a:rPr lang="en-AU"/>
              <a:t>Observation model includes fisheries records + option for independent surveys</a:t>
            </a:r>
          </a:p>
          <a:p>
            <a:pPr>
              <a:buFontTx/>
              <a:buChar char="-"/>
            </a:pPr>
            <a:r>
              <a:rPr lang="en-AU"/>
              <a:t>Replicates data patchiness/error/design problems</a:t>
            </a:r>
          </a:p>
          <a:p>
            <a:pPr>
              <a:buFontTx/>
              <a:buChar char="-"/>
            </a:pPr>
            <a:endParaRPr lang="en-AU"/>
          </a:p>
          <a:p>
            <a:r>
              <a:rPr lang="en-AU"/>
              <a:t>Assessment models = range of ones typically used from simple trend analysis to highly sophisticated (complicated) assessment methods</a:t>
            </a:r>
          </a:p>
          <a:p>
            <a:r>
              <a:rPr lang="en-AU"/>
              <a:t>- Also includes the calculation of ecological indicators (if want to think about what real EBFM might entail)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54509C-5AD0-0C4E-BC88-FB684193AF6A}" type="slidenum">
              <a:rPr lang="en-AU"/>
              <a:pPr/>
              <a:t>7</a:t>
            </a:fld>
            <a:endParaRPr lang="en-AU"/>
          </a:p>
        </p:txBody>
      </p:sp>
      <p:sp>
        <p:nvSpPr>
          <p:cNvPr id="81922"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81923" name="Rectangle 3"/>
          <p:cNvSpPr>
            <a:spLocks noGrp="1" noChangeArrowheads="1"/>
          </p:cNvSpPr>
          <p:nvPr>
            <p:ph type="body" idx="1"/>
          </p:nvPr>
        </p:nvSpPr>
        <p:spPr/>
        <p:txBody>
          <a:bodyPr/>
          <a:lstStyle/>
          <a:p>
            <a:r>
              <a:rPr lang="en-US"/>
              <a:t>We are interested in looking at how the indicators work on a range of scales.</a:t>
            </a:r>
          </a:p>
          <a:p>
            <a:r>
              <a:rPr lang="en-US"/>
              <a:t>The local scale is simply looking at the MPAs themselves and the areas immediately surrounding them. We would expect that these areas would show the most impact from the protection and also that indicators would most strongly detect a change in these area.</a:t>
            </a:r>
          </a:p>
          <a:p>
            <a:r>
              <a:rPr lang="en-US"/>
              <a:t>We would hope to still see some benefit from the MPAs at the regional scale. This is a larger area than the local scale regions, but should potentially incorporate some similar bioregions as those covered by the MPAs. </a:t>
            </a:r>
          </a:p>
          <a:p>
            <a:r>
              <a:rPr lang="en-US"/>
              <a:t>The whole ecosystem scale aims to see whether we can detect any impact of the MPAs throughout a much larger area. If, for example, the MPAs are acting as a refuge for juvenile stages of pelagic fish, then it is plausible that we may see an increase in these fish in the outer boxes in the blue circle. We are looking at whether any of our tested indicators can detect a change at this scale.</a:t>
            </a:r>
            <a:endParaRPr lang="en-A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6DB1BD-4AB9-EF4B-B5C4-F5A65BC88622}" type="slidenum">
              <a:rPr lang="en-AU"/>
              <a:pPr/>
              <a:t>8</a:t>
            </a:fld>
            <a:endParaRPr lang="en-AU"/>
          </a:p>
        </p:txBody>
      </p:sp>
      <p:sp>
        <p:nvSpPr>
          <p:cNvPr id="1341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134147" name="Rectangle 3"/>
          <p:cNvSpPr>
            <a:spLocks noGrp="1" noChangeArrowheads="1"/>
          </p:cNvSpPr>
          <p:nvPr>
            <p:ph type="body" idx="1"/>
          </p:nvPr>
        </p:nvSpPr>
        <p:spPr/>
        <p:txBody>
          <a:bodyPr/>
          <a:lstStyle/>
          <a:p>
            <a:r>
              <a:rPr lang="en-US"/>
              <a:t>Determining management objectives is a huge task within itself. </a:t>
            </a:r>
          </a:p>
          <a:p>
            <a:r>
              <a:rPr lang="en-US"/>
              <a:t>Management objectives for MPAs historically have been very poorly defined, which means the performance of MPAs are difficult to measure.</a:t>
            </a:r>
          </a:p>
          <a:p>
            <a:r>
              <a:rPr lang="en-US"/>
              <a:t>All stakeholders must be incorporated into this process so that commercial and conservation values are represented.</a:t>
            </a:r>
          </a:p>
          <a:p>
            <a:r>
              <a:rPr lang="en-US"/>
              <a:t>The triple bottom line concept has been incorporated into legislation, therefore it is essential that this range of objective be monitored.</a:t>
            </a:r>
            <a:endParaRPr lang="en-AU"/>
          </a:p>
          <a:p>
            <a:r>
              <a:rPr lang="en-US" sz="1300"/>
              <a:t>Ecologically sustainable fishing requires a combination of social, conservation and economic performance measures</a:t>
            </a:r>
          </a:p>
          <a:p>
            <a:r>
              <a:rPr lang="en-US" sz="1600"/>
              <a:t>All stakeholders must be consulted (Fishers, Conservationists, Recreational users)</a:t>
            </a:r>
          </a:p>
          <a:p>
            <a:r>
              <a:rPr lang="en-AU"/>
              <a:t>Indicators must cover the triple bottom line too then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8F97E8E-BD40-4D44-8EE0-CA4AC648B2C3}" type="slidenum">
              <a:rPr lang="en-AU" sz="1200"/>
              <a:pPr eaLnBrk="1" hangingPunct="1"/>
              <a:t>9</a:t>
            </a:fld>
            <a:endParaRPr lang="en-AU" sz="120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 KISS</a:t>
            </a:r>
          </a:p>
          <a:p>
            <a:r>
              <a:rPr lang="en-US">
                <a:ea typeface="ＭＳ Ｐゴシック" charset="0"/>
                <a:cs typeface="ＭＳ Ｐゴシック" charset="0"/>
              </a:rPr>
              <a:t>- Scale effects when looking at structure</a:t>
            </a:r>
          </a:p>
          <a:p>
            <a:r>
              <a:rPr lang="en-US">
                <a:ea typeface="ＭＳ Ｐゴシック" charset="0"/>
                <a:cs typeface="ＭＳ Ｐゴシック" charset="0"/>
              </a:rPr>
              <a:t>- Ancillary to give context and undersdtanding</a:t>
            </a:r>
          </a:p>
          <a:p>
            <a:r>
              <a:rPr lang="en-US">
                <a:ea typeface="ＭＳ Ｐゴシック" charset="0"/>
                <a:cs typeface="ＭＳ Ｐゴシック" charset="0"/>
              </a:rPr>
              <a:t>- Fisheries dependent not as trustworthy/informative</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wmf"/><Relationship Id="rId4"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1" name="Picture 8" descr="Survey_Vessel_-_Animated.gif"/>
          <p:cNvPicPr>
            <a:picLocks noChangeAspect="1"/>
          </p:cNvPicPr>
          <p:nvPr userDrawn="1"/>
        </p:nvPicPr>
        <p:blipFill>
          <a:blip r:embed="rId2"/>
          <a:srcRect/>
          <a:stretch>
            <a:fillRect/>
          </a:stretch>
        </p:blipFill>
        <p:spPr bwMode="auto">
          <a:xfrm>
            <a:off x="837443" y="0"/>
            <a:ext cx="8306557" cy="4156851"/>
          </a:xfrm>
          <a:prstGeom prst="rect">
            <a:avLst/>
          </a:prstGeom>
          <a:ln>
            <a:noFill/>
          </a:ln>
          <a:effectLst>
            <a:outerShdw blurRad="292100" dist="139700" dir="2700000" algn="tl" rotWithShape="0">
              <a:srgbClr val="333333">
                <a:alpha val="65000"/>
              </a:srgbClr>
            </a:outerShdw>
          </a:effectLst>
        </p:spPr>
      </p:pic>
      <p:grpSp>
        <p:nvGrpSpPr>
          <p:cNvPr id="5" name="Group 40"/>
          <p:cNvGrpSpPr>
            <a:grpSpLocks/>
          </p:cNvGrpSpPr>
          <p:nvPr/>
        </p:nvGrpSpPr>
        <p:grpSpPr bwMode="auto">
          <a:xfrm>
            <a:off x="0" y="0"/>
            <a:ext cx="9144000" cy="6858000"/>
            <a:chOff x="0" y="0"/>
            <a:chExt cx="5760" cy="4320"/>
          </a:xfrm>
        </p:grpSpPr>
        <p:grpSp>
          <p:nvGrpSpPr>
            <p:cNvPr id="6" name="Group 28"/>
            <p:cNvGrpSpPr>
              <a:grpSpLocks/>
            </p:cNvGrpSpPr>
            <p:nvPr/>
          </p:nvGrpSpPr>
          <p:grpSpPr bwMode="auto">
            <a:xfrm>
              <a:off x="0" y="0"/>
              <a:ext cx="5760" cy="4320"/>
              <a:chOff x="0" y="0"/>
              <a:chExt cx="5760" cy="4320"/>
            </a:xfrm>
          </p:grpSpPr>
          <p:sp>
            <p:nvSpPr>
              <p:cNvPr id="8" name="Rectangle 18"/>
              <p:cNvSpPr>
                <a:spLocks noChangeArrowheads="1"/>
              </p:cNvSpPr>
              <p:nvPr userDrawn="1"/>
            </p:nvSpPr>
            <p:spPr bwMode="auto">
              <a:xfrm>
                <a:off x="474" y="2397"/>
                <a:ext cx="5286" cy="861"/>
              </a:xfrm>
              <a:prstGeom prst="rect">
                <a:avLst/>
              </a:prstGeom>
              <a:solidFill>
                <a:srgbClr val="E2E3E4"/>
              </a:soli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9" name="Rectangle 27"/>
              <p:cNvSpPr>
                <a:spLocks noChangeArrowheads="1"/>
              </p:cNvSpPr>
              <p:nvPr userDrawn="1"/>
            </p:nvSpPr>
            <p:spPr bwMode="auto">
              <a:xfrm>
                <a:off x="472" y="3258"/>
                <a:ext cx="5288" cy="158"/>
              </a:xfrm>
              <a:prstGeom prst="rect">
                <a:avLst/>
              </a:prstGeom>
              <a:solidFill>
                <a:schemeClr val="accent1"/>
              </a:solidFill>
              <a:ln w="9525">
                <a:noFill/>
                <a:miter lim="800000"/>
                <a:headEnd/>
                <a:tailEnd/>
              </a:ln>
              <a:effectLst/>
            </p:spPr>
            <p:txBody>
              <a:bodyPr wrap="none" anchor="ctr"/>
              <a:lstStyle/>
              <a:p>
                <a:pPr>
                  <a:defRPr/>
                </a:pPr>
                <a:endParaRPr lang="en-US">
                  <a:latin typeface="Arial" pitchFamily="-112" charset="0"/>
                  <a:ea typeface="+mn-ea"/>
                  <a:cs typeface="+mn-cs"/>
                </a:endParaRPr>
              </a:p>
            </p:txBody>
          </p:sp>
          <p:pic>
            <p:nvPicPr>
              <p:cNvPr id="10" name="Picture 23" descr="flagships_ppt_title"/>
              <p:cNvPicPr>
                <a:picLocks noChangeAspect="1" noChangeArrowheads="1"/>
              </p:cNvPicPr>
              <p:nvPr userDrawn="1"/>
            </p:nvPicPr>
            <p:blipFill>
              <a:blip r:embed="rId3">
                <a:extLst>
                  <a:ext uri="{28A0092B-C50C-407E-A947-70E740481C1C}">
                    <a14:useLocalDpi xmlns:a14="http://schemas.microsoft.com/office/drawing/2010/main" val="0"/>
                  </a:ext>
                </a:extLst>
              </a:blip>
              <a:srcRect l="1987" t="2022" b="943"/>
              <a:stretch>
                <a:fillRect/>
              </a:stretch>
            </p:blipFill>
            <p:spPr bwMode="auto">
              <a:xfrm>
                <a:off x="0" y="0"/>
                <a:ext cx="888"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39" descr="20070910_WfO_logo_RGB_large"/>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672" y="3527"/>
              <a:ext cx="1899"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06" name="Rectangle 10"/>
          <p:cNvSpPr>
            <a:spLocks noGrp="1" noChangeArrowheads="1"/>
          </p:cNvSpPr>
          <p:nvPr>
            <p:ph type="ctrTitle"/>
          </p:nvPr>
        </p:nvSpPr>
        <p:spPr>
          <a:xfrm>
            <a:off x="1303338" y="4113213"/>
            <a:ext cx="7348537" cy="960437"/>
          </a:xfrm>
        </p:spPr>
        <p:txBody>
          <a:bodyPr tIns="45720" bIns="45720"/>
          <a:lstStyle>
            <a:lvl1pPr>
              <a:defRPr sz="2900"/>
            </a:lvl1pPr>
          </a:lstStyle>
          <a:p>
            <a:r>
              <a:rPr lang="en-US"/>
              <a:t>Click to edit Master title style</a:t>
            </a:r>
          </a:p>
        </p:txBody>
      </p:sp>
      <p:sp>
        <p:nvSpPr>
          <p:cNvPr id="4107" name="Rectangle 11"/>
          <p:cNvSpPr>
            <a:spLocks noGrp="1" noChangeArrowheads="1"/>
          </p:cNvSpPr>
          <p:nvPr>
            <p:ph type="subTitle" idx="1"/>
          </p:nvPr>
        </p:nvSpPr>
        <p:spPr>
          <a:xfrm>
            <a:off x="1306513" y="5594350"/>
            <a:ext cx="3924300" cy="1019175"/>
          </a:xfrm>
        </p:spPr>
        <p:txBody>
          <a:bodyPr tIns="45720" bIns="45720" anchor="b"/>
          <a:lstStyle>
            <a:lvl1pPr marL="0" indent="0">
              <a:buFontTx/>
              <a:buNone/>
              <a:defRPr sz="1600" b="1"/>
            </a:lvl1pPr>
          </a:lstStyle>
          <a:p>
            <a:r>
              <a:rPr lang="en-US"/>
              <a:t>Click to edit Master subtitle style</a:t>
            </a:r>
          </a:p>
        </p:txBody>
      </p:sp>
    </p:spTree>
    <p:extLst>
      <p:ext uri="{BB962C8B-B14F-4D97-AF65-F5344CB8AC3E}">
        <p14:creationId xmlns:p14="http://schemas.microsoft.com/office/powerpoint/2010/main" val="6518523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33"/>
          <p:cNvSpPr>
            <a:spLocks noGrp="1" noChangeArrowheads="1"/>
          </p:cNvSpPr>
          <p:nvPr>
            <p:ph type="ftr" sz="quarter" idx="10"/>
          </p:nvPr>
        </p:nvSpPr>
        <p:spPr>
          <a:ln/>
        </p:spPr>
        <p:txBody>
          <a:bodyPr/>
          <a:lstStyle>
            <a:lvl1pPr>
              <a:defRPr/>
            </a:lvl1pPr>
          </a:lstStyle>
          <a:p>
            <a:pPr>
              <a:defRPr/>
            </a:pPr>
            <a:r>
              <a:rPr lang="en-AU"/>
              <a:t>Science for Breakfast:  Seeing with new eyes</a:t>
            </a:r>
          </a:p>
        </p:txBody>
      </p:sp>
    </p:spTree>
    <p:extLst>
      <p:ext uri="{BB962C8B-B14F-4D97-AF65-F5344CB8AC3E}">
        <p14:creationId xmlns:p14="http://schemas.microsoft.com/office/powerpoint/2010/main" val="3248546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3850" y="82550"/>
            <a:ext cx="1858963" cy="6192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092200" y="82550"/>
            <a:ext cx="5429250" cy="6192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33"/>
          <p:cNvSpPr>
            <a:spLocks noGrp="1" noChangeArrowheads="1"/>
          </p:cNvSpPr>
          <p:nvPr>
            <p:ph type="ftr" sz="quarter" idx="10"/>
          </p:nvPr>
        </p:nvSpPr>
        <p:spPr>
          <a:ln/>
        </p:spPr>
        <p:txBody>
          <a:bodyPr/>
          <a:lstStyle>
            <a:lvl1pPr>
              <a:defRPr/>
            </a:lvl1pPr>
          </a:lstStyle>
          <a:p>
            <a:pPr>
              <a:defRPr/>
            </a:pPr>
            <a:r>
              <a:rPr lang="en-AU"/>
              <a:t>Science for Breakfast:  Seeing with new eyes</a:t>
            </a:r>
          </a:p>
        </p:txBody>
      </p:sp>
    </p:spTree>
    <p:extLst>
      <p:ext uri="{BB962C8B-B14F-4D97-AF65-F5344CB8AC3E}">
        <p14:creationId xmlns:p14="http://schemas.microsoft.com/office/powerpoint/2010/main" val="541927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103313" y="82550"/>
            <a:ext cx="7429500" cy="935038"/>
          </a:xfrm>
        </p:spPr>
        <p:txBody>
          <a:bodyPr/>
          <a:lstStyle/>
          <a:p>
            <a:r>
              <a:rPr lang="en-US" smtClean="0"/>
              <a:t>Click to edit Master title style</a:t>
            </a:r>
            <a:endParaRPr lang="en-AU"/>
          </a:p>
        </p:txBody>
      </p:sp>
      <p:sp>
        <p:nvSpPr>
          <p:cNvPr id="3" name="Text Placeholder 2"/>
          <p:cNvSpPr>
            <a:spLocks noGrp="1"/>
          </p:cNvSpPr>
          <p:nvPr>
            <p:ph type="body" sz="half" idx="1"/>
          </p:nvPr>
        </p:nvSpPr>
        <p:spPr>
          <a:xfrm>
            <a:off x="1092200" y="1384300"/>
            <a:ext cx="3605213" cy="4891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Media Placeholder 3"/>
          <p:cNvSpPr>
            <a:spLocks noGrp="1"/>
          </p:cNvSpPr>
          <p:nvPr>
            <p:ph type="media" sz="half" idx="2"/>
          </p:nvPr>
        </p:nvSpPr>
        <p:spPr>
          <a:xfrm>
            <a:off x="4849813" y="1384300"/>
            <a:ext cx="3606800" cy="4891088"/>
          </a:xfrm>
        </p:spPr>
        <p:txBody>
          <a:bodyPr/>
          <a:lstStyle/>
          <a:p>
            <a:pPr lvl="0"/>
            <a:endParaRPr lang="en-AU" noProof="0" smtClean="0"/>
          </a:p>
        </p:txBody>
      </p:sp>
      <p:sp>
        <p:nvSpPr>
          <p:cNvPr id="5" name="Rectangle 33"/>
          <p:cNvSpPr>
            <a:spLocks noGrp="1" noChangeArrowheads="1"/>
          </p:cNvSpPr>
          <p:nvPr>
            <p:ph type="ftr" sz="quarter" idx="10"/>
          </p:nvPr>
        </p:nvSpPr>
        <p:spPr>
          <a:ln/>
        </p:spPr>
        <p:txBody>
          <a:bodyPr/>
          <a:lstStyle>
            <a:lvl1pPr>
              <a:defRPr/>
            </a:lvl1pPr>
          </a:lstStyle>
          <a:p>
            <a:pPr>
              <a:defRPr/>
            </a:pPr>
            <a:r>
              <a:rPr lang="en-AU"/>
              <a:t>Science for Breakfast:  Seeing with new eyes</a:t>
            </a:r>
          </a:p>
        </p:txBody>
      </p:sp>
    </p:spTree>
    <p:extLst>
      <p:ext uri="{BB962C8B-B14F-4D97-AF65-F5344CB8AC3E}">
        <p14:creationId xmlns:p14="http://schemas.microsoft.com/office/powerpoint/2010/main" val="2535614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03313" y="80963"/>
            <a:ext cx="7343775" cy="900112"/>
          </a:xfrm>
        </p:spPr>
        <p:txBody>
          <a:bodyPr/>
          <a:lstStyle/>
          <a:p>
            <a:r>
              <a:rPr lang="en-AU" smtClean="0"/>
              <a:t>Click to edit Master title style</a:t>
            </a:r>
            <a:endParaRPr lang="en-US"/>
          </a:p>
        </p:txBody>
      </p:sp>
      <p:sp>
        <p:nvSpPr>
          <p:cNvPr id="3" name="Text Placeholder 2"/>
          <p:cNvSpPr>
            <a:spLocks noGrp="1"/>
          </p:cNvSpPr>
          <p:nvPr>
            <p:ph type="body" sz="half" idx="1"/>
          </p:nvPr>
        </p:nvSpPr>
        <p:spPr>
          <a:xfrm>
            <a:off x="1103313" y="1385888"/>
            <a:ext cx="3595687" cy="4922837"/>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851400" y="1385888"/>
            <a:ext cx="3595688" cy="4922837"/>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Footer Placeholder 4"/>
          <p:cNvSpPr>
            <a:spLocks noGrp="1"/>
          </p:cNvSpPr>
          <p:nvPr>
            <p:ph type="ftr" sz="quarter" idx="10"/>
          </p:nvPr>
        </p:nvSpPr>
        <p:spPr>
          <a:xfrm>
            <a:off x="1103313" y="6588125"/>
            <a:ext cx="7343775" cy="257175"/>
          </a:xfrm>
        </p:spPr>
        <p:txBody>
          <a:bodyPr/>
          <a:lstStyle>
            <a:lvl1pPr>
              <a:defRPr/>
            </a:lvl1pPr>
          </a:lstStyle>
          <a:p>
            <a:r>
              <a:rPr lang="en-AU"/>
              <a:t>CSIRO.</a:t>
            </a:r>
            <a:r>
              <a:rPr lang="en-AU" b="0">
                <a:solidFill>
                  <a:schemeClr val="tx1"/>
                </a:solidFill>
              </a:rPr>
              <a:t>  Developing integrated performance measures for spatial manamgent of marine systems</a:t>
            </a:r>
          </a:p>
        </p:txBody>
      </p:sp>
    </p:spTree>
    <p:extLst>
      <p:ext uri="{BB962C8B-B14F-4D97-AF65-F5344CB8AC3E}">
        <p14:creationId xmlns:p14="http://schemas.microsoft.com/office/powerpoint/2010/main" val="1384751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33"/>
          <p:cNvSpPr>
            <a:spLocks noGrp="1" noChangeArrowheads="1"/>
          </p:cNvSpPr>
          <p:nvPr>
            <p:ph type="ftr" sz="quarter" idx="10"/>
          </p:nvPr>
        </p:nvSpPr>
        <p:spPr>
          <a:ln/>
        </p:spPr>
        <p:txBody>
          <a:bodyPr/>
          <a:lstStyle>
            <a:lvl1pPr>
              <a:defRPr/>
            </a:lvl1pPr>
          </a:lstStyle>
          <a:p>
            <a:pPr>
              <a:defRPr/>
            </a:pPr>
            <a:r>
              <a:rPr lang="en-AU"/>
              <a:t>Science for Breakfast:  Seeing with new eyes</a:t>
            </a:r>
          </a:p>
        </p:txBody>
      </p:sp>
    </p:spTree>
    <p:extLst>
      <p:ext uri="{BB962C8B-B14F-4D97-AF65-F5344CB8AC3E}">
        <p14:creationId xmlns:p14="http://schemas.microsoft.com/office/powerpoint/2010/main" val="384850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3"/>
          <p:cNvSpPr>
            <a:spLocks noGrp="1" noChangeArrowheads="1"/>
          </p:cNvSpPr>
          <p:nvPr>
            <p:ph type="ftr" sz="quarter" idx="10"/>
          </p:nvPr>
        </p:nvSpPr>
        <p:spPr>
          <a:ln/>
        </p:spPr>
        <p:txBody>
          <a:bodyPr/>
          <a:lstStyle>
            <a:lvl1pPr>
              <a:defRPr/>
            </a:lvl1pPr>
          </a:lstStyle>
          <a:p>
            <a:pPr>
              <a:defRPr/>
            </a:pPr>
            <a:r>
              <a:rPr lang="en-AU"/>
              <a:t>Science for Breakfast:  Seeing with new eyes</a:t>
            </a:r>
          </a:p>
        </p:txBody>
      </p:sp>
    </p:spTree>
    <p:extLst>
      <p:ext uri="{BB962C8B-B14F-4D97-AF65-F5344CB8AC3E}">
        <p14:creationId xmlns:p14="http://schemas.microsoft.com/office/powerpoint/2010/main" val="2849446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092200" y="1384300"/>
            <a:ext cx="3605213" cy="4891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849813" y="1384300"/>
            <a:ext cx="3606800" cy="4891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33"/>
          <p:cNvSpPr>
            <a:spLocks noGrp="1" noChangeArrowheads="1"/>
          </p:cNvSpPr>
          <p:nvPr>
            <p:ph type="ftr" sz="quarter" idx="10"/>
          </p:nvPr>
        </p:nvSpPr>
        <p:spPr>
          <a:ln/>
        </p:spPr>
        <p:txBody>
          <a:bodyPr/>
          <a:lstStyle>
            <a:lvl1pPr>
              <a:defRPr/>
            </a:lvl1pPr>
          </a:lstStyle>
          <a:p>
            <a:pPr>
              <a:defRPr/>
            </a:pPr>
            <a:r>
              <a:rPr lang="en-AU"/>
              <a:t>Science for Breakfast:  Seeing with new eyes</a:t>
            </a:r>
          </a:p>
        </p:txBody>
      </p:sp>
    </p:spTree>
    <p:extLst>
      <p:ext uri="{BB962C8B-B14F-4D97-AF65-F5344CB8AC3E}">
        <p14:creationId xmlns:p14="http://schemas.microsoft.com/office/powerpoint/2010/main" val="4155379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33"/>
          <p:cNvSpPr>
            <a:spLocks noGrp="1" noChangeArrowheads="1"/>
          </p:cNvSpPr>
          <p:nvPr>
            <p:ph type="ftr" sz="quarter" idx="10"/>
          </p:nvPr>
        </p:nvSpPr>
        <p:spPr>
          <a:ln/>
        </p:spPr>
        <p:txBody>
          <a:bodyPr/>
          <a:lstStyle>
            <a:lvl1pPr>
              <a:defRPr/>
            </a:lvl1pPr>
          </a:lstStyle>
          <a:p>
            <a:pPr>
              <a:defRPr/>
            </a:pPr>
            <a:r>
              <a:rPr lang="en-AU"/>
              <a:t>Science for Breakfast:  Seeing with new eyes</a:t>
            </a:r>
          </a:p>
        </p:txBody>
      </p:sp>
    </p:spTree>
    <p:extLst>
      <p:ext uri="{BB962C8B-B14F-4D97-AF65-F5344CB8AC3E}">
        <p14:creationId xmlns:p14="http://schemas.microsoft.com/office/powerpoint/2010/main" val="3087129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33"/>
          <p:cNvSpPr>
            <a:spLocks noGrp="1" noChangeArrowheads="1"/>
          </p:cNvSpPr>
          <p:nvPr>
            <p:ph type="ftr" sz="quarter" idx="10"/>
          </p:nvPr>
        </p:nvSpPr>
        <p:spPr>
          <a:ln/>
        </p:spPr>
        <p:txBody>
          <a:bodyPr/>
          <a:lstStyle>
            <a:lvl1pPr>
              <a:defRPr/>
            </a:lvl1pPr>
          </a:lstStyle>
          <a:p>
            <a:pPr>
              <a:defRPr/>
            </a:pPr>
            <a:r>
              <a:rPr lang="en-AU"/>
              <a:t>Science for Breakfast:  Seeing with new eyes</a:t>
            </a:r>
          </a:p>
        </p:txBody>
      </p:sp>
    </p:spTree>
    <p:extLst>
      <p:ext uri="{BB962C8B-B14F-4D97-AF65-F5344CB8AC3E}">
        <p14:creationId xmlns:p14="http://schemas.microsoft.com/office/powerpoint/2010/main" val="1094861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3"/>
          <p:cNvSpPr>
            <a:spLocks noGrp="1" noChangeArrowheads="1"/>
          </p:cNvSpPr>
          <p:nvPr>
            <p:ph type="ftr" sz="quarter" idx="10"/>
          </p:nvPr>
        </p:nvSpPr>
        <p:spPr>
          <a:ln/>
        </p:spPr>
        <p:txBody>
          <a:bodyPr/>
          <a:lstStyle>
            <a:lvl1pPr>
              <a:defRPr/>
            </a:lvl1pPr>
          </a:lstStyle>
          <a:p>
            <a:pPr>
              <a:defRPr/>
            </a:pPr>
            <a:r>
              <a:rPr lang="en-AU"/>
              <a:t>Science for Breakfast:  Seeing with new eyes</a:t>
            </a:r>
          </a:p>
        </p:txBody>
      </p:sp>
    </p:spTree>
    <p:extLst>
      <p:ext uri="{BB962C8B-B14F-4D97-AF65-F5344CB8AC3E}">
        <p14:creationId xmlns:p14="http://schemas.microsoft.com/office/powerpoint/2010/main" val="4036343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3"/>
          <p:cNvSpPr>
            <a:spLocks noGrp="1" noChangeArrowheads="1"/>
          </p:cNvSpPr>
          <p:nvPr>
            <p:ph type="ftr" sz="quarter" idx="10"/>
          </p:nvPr>
        </p:nvSpPr>
        <p:spPr>
          <a:ln/>
        </p:spPr>
        <p:txBody>
          <a:bodyPr/>
          <a:lstStyle>
            <a:lvl1pPr>
              <a:defRPr/>
            </a:lvl1pPr>
          </a:lstStyle>
          <a:p>
            <a:pPr>
              <a:defRPr/>
            </a:pPr>
            <a:r>
              <a:rPr lang="en-AU"/>
              <a:t>Science for Breakfast:  Seeing with new eyes</a:t>
            </a:r>
          </a:p>
        </p:txBody>
      </p:sp>
    </p:spTree>
    <p:extLst>
      <p:ext uri="{BB962C8B-B14F-4D97-AF65-F5344CB8AC3E}">
        <p14:creationId xmlns:p14="http://schemas.microsoft.com/office/powerpoint/2010/main" val="3272562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3"/>
          <p:cNvSpPr>
            <a:spLocks noGrp="1" noChangeArrowheads="1"/>
          </p:cNvSpPr>
          <p:nvPr>
            <p:ph type="ftr" sz="quarter" idx="10"/>
          </p:nvPr>
        </p:nvSpPr>
        <p:spPr>
          <a:ln/>
        </p:spPr>
        <p:txBody>
          <a:bodyPr/>
          <a:lstStyle>
            <a:lvl1pPr>
              <a:defRPr/>
            </a:lvl1pPr>
          </a:lstStyle>
          <a:p>
            <a:pPr>
              <a:defRPr/>
            </a:pPr>
            <a:r>
              <a:rPr lang="en-AU"/>
              <a:t>Science for Breakfast:  Seeing with new eyes</a:t>
            </a:r>
          </a:p>
        </p:txBody>
      </p:sp>
    </p:spTree>
    <p:extLst>
      <p:ext uri="{BB962C8B-B14F-4D97-AF65-F5344CB8AC3E}">
        <p14:creationId xmlns:p14="http://schemas.microsoft.com/office/powerpoint/2010/main" val="200154009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wmf"/><Relationship Id="rId1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8"/>
          <p:cNvSpPr>
            <a:spLocks noGrp="1" noChangeArrowheads="1"/>
          </p:cNvSpPr>
          <p:nvPr>
            <p:ph type="title"/>
          </p:nvPr>
        </p:nvSpPr>
        <p:spPr bwMode="auto">
          <a:xfrm>
            <a:off x="1103313" y="82550"/>
            <a:ext cx="74295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6800" rIns="0" bIns="46800" numCol="1" anchor="b" anchorCtr="0" compatLnSpc="1">
            <a:prstTxWarp prst="textNoShape">
              <a:avLst/>
            </a:prstTxWarp>
          </a:bodyPr>
          <a:lstStyle/>
          <a:p>
            <a:pPr lvl="0"/>
            <a:r>
              <a:rPr lang="en-US"/>
              <a:t>Click to edit Master title style</a:t>
            </a:r>
          </a:p>
        </p:txBody>
      </p:sp>
      <p:sp>
        <p:nvSpPr>
          <p:cNvPr id="1027" name="Rectangle 32"/>
          <p:cNvSpPr>
            <a:spLocks noGrp="1" noChangeArrowheads="1"/>
          </p:cNvSpPr>
          <p:nvPr>
            <p:ph type="body" idx="1"/>
          </p:nvPr>
        </p:nvSpPr>
        <p:spPr bwMode="auto">
          <a:xfrm>
            <a:off x="1092200" y="1384300"/>
            <a:ext cx="7364413" cy="489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6800" rIns="0" bIns="4680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1057" name="Rectangle 33"/>
          <p:cNvSpPr>
            <a:spLocks noGrp="1" noChangeArrowheads="1"/>
          </p:cNvSpPr>
          <p:nvPr>
            <p:ph type="ftr" sz="quarter" idx="3"/>
          </p:nvPr>
        </p:nvSpPr>
        <p:spPr bwMode="auto">
          <a:xfrm>
            <a:off x="1104900" y="6588125"/>
            <a:ext cx="4368800" cy="2698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defRPr sz="800">
                <a:latin typeface="Arial" pitchFamily="-112" charset="0"/>
                <a:ea typeface="+mn-ea"/>
                <a:cs typeface="+mn-cs"/>
              </a:defRPr>
            </a:lvl1pPr>
          </a:lstStyle>
          <a:p>
            <a:pPr>
              <a:defRPr/>
            </a:pPr>
            <a:r>
              <a:rPr lang="en-AU"/>
              <a:t>Science for Breakfast:  Seeing with new eyes</a:t>
            </a:r>
          </a:p>
        </p:txBody>
      </p:sp>
      <p:grpSp>
        <p:nvGrpSpPr>
          <p:cNvPr id="1029" name="Group 35"/>
          <p:cNvGrpSpPr>
            <a:grpSpLocks/>
          </p:cNvGrpSpPr>
          <p:nvPr/>
        </p:nvGrpSpPr>
        <p:grpSpPr bwMode="auto">
          <a:xfrm>
            <a:off x="0" y="0"/>
            <a:ext cx="9144000" cy="6858000"/>
            <a:chOff x="0" y="0"/>
            <a:chExt cx="5760" cy="4320"/>
          </a:xfrm>
        </p:grpSpPr>
        <p:grpSp>
          <p:nvGrpSpPr>
            <p:cNvPr id="1030" name="Group 19"/>
            <p:cNvGrpSpPr>
              <a:grpSpLocks/>
            </p:cNvGrpSpPr>
            <p:nvPr userDrawn="1"/>
          </p:nvGrpSpPr>
          <p:grpSpPr bwMode="auto">
            <a:xfrm>
              <a:off x="0" y="0"/>
              <a:ext cx="5760" cy="4320"/>
              <a:chOff x="0" y="0"/>
              <a:chExt cx="5760" cy="4320"/>
            </a:xfrm>
          </p:grpSpPr>
          <p:sp>
            <p:nvSpPr>
              <p:cNvPr id="1037" name="Rectangle 13"/>
              <p:cNvSpPr>
                <a:spLocks noChangeArrowheads="1"/>
              </p:cNvSpPr>
              <p:nvPr userDrawn="1"/>
            </p:nvSpPr>
            <p:spPr bwMode="auto">
              <a:xfrm>
                <a:off x="376" y="650"/>
                <a:ext cx="5384" cy="67"/>
              </a:xfrm>
              <a:prstGeom prst="rect">
                <a:avLst/>
              </a:prstGeom>
              <a:solidFill>
                <a:schemeClr val="accent1"/>
              </a:soli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1038" name="Rectangle 14"/>
              <p:cNvSpPr>
                <a:spLocks noChangeArrowheads="1"/>
              </p:cNvSpPr>
              <p:nvPr userDrawn="1"/>
            </p:nvSpPr>
            <p:spPr bwMode="auto">
              <a:xfrm>
                <a:off x="384" y="0"/>
                <a:ext cx="5376" cy="650"/>
              </a:xfrm>
              <a:prstGeom prst="rect">
                <a:avLst/>
              </a:prstGeom>
              <a:solidFill>
                <a:srgbClr val="E2E3E4"/>
              </a:solidFill>
              <a:ln w="9525">
                <a:noFill/>
                <a:miter lim="800000"/>
                <a:headEnd/>
                <a:tailEnd/>
              </a:ln>
              <a:effectLst/>
            </p:spPr>
            <p:txBody>
              <a:bodyPr wrap="none" anchor="ctr"/>
              <a:lstStyle/>
              <a:p>
                <a:pPr>
                  <a:defRPr/>
                </a:pPr>
                <a:endParaRPr lang="en-US">
                  <a:latin typeface="Arial" pitchFamily="-112" charset="0"/>
                  <a:ea typeface="+mn-ea"/>
                  <a:cs typeface="+mn-cs"/>
                </a:endParaRPr>
              </a:p>
            </p:txBody>
          </p:sp>
          <p:pic>
            <p:nvPicPr>
              <p:cNvPr id="1034" name="Picture 18" descr="flagships_ppt_slide"/>
              <p:cNvPicPr>
                <a:picLocks noChangeAspect="1" noChangeArrowheads="1"/>
              </p:cNvPicPr>
              <p:nvPr userDrawn="1"/>
            </p:nvPicPr>
            <p:blipFill>
              <a:blip r:embed="rId15">
                <a:extLst>
                  <a:ext uri="{28A0092B-C50C-407E-A947-70E740481C1C}">
                    <a14:useLocalDpi xmlns:a14="http://schemas.microsoft.com/office/drawing/2010/main" val="0"/>
                  </a:ext>
                </a:extLst>
              </a:blip>
              <a:srcRect l="6787" t="2048" b="1781"/>
              <a:stretch>
                <a:fillRect/>
              </a:stretch>
            </p:blipFill>
            <p:spPr bwMode="auto">
              <a:xfrm>
                <a:off x="0" y="0"/>
                <a:ext cx="673"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31" name="Picture 34" descr="20070910_WfO_logo_RGB_small"/>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37" y="3959"/>
              <a:ext cx="950"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835"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6" r:id="rId13"/>
  </p:sldLayoutIdLst>
  <p:timing>
    <p:tnLst>
      <p:par>
        <p:cTn xmlns:p14="http://schemas.microsoft.com/office/powerpoint/2010/main" id="1" dur="indefinite" restart="never" nodeType="tmRoot"/>
      </p:par>
    </p:tnLst>
  </p:timing>
  <p:hf sldNum="0" hdr="0" dt="0"/>
  <p:txStyles>
    <p:titleStyle>
      <a:lvl1pPr algn="l" rtl="0" eaLnBrk="0" fontAlgn="base" hangingPunct="0">
        <a:spcBef>
          <a:spcPct val="0"/>
        </a:spcBef>
        <a:spcAft>
          <a:spcPct val="0"/>
        </a:spcAft>
        <a:defRPr sz="2800">
          <a:solidFill>
            <a:schemeClr val="tx1"/>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2800">
          <a:solidFill>
            <a:schemeClr val="tx1"/>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2800">
          <a:solidFill>
            <a:schemeClr val="tx1"/>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2800">
          <a:solidFill>
            <a:schemeClr val="tx1"/>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2800">
          <a:solidFill>
            <a:schemeClr val="tx1"/>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2800">
          <a:solidFill>
            <a:schemeClr val="tx1"/>
          </a:solidFill>
          <a:latin typeface="Arial" charset="0"/>
        </a:defRPr>
      </a:lvl6pPr>
      <a:lvl7pPr marL="914400" algn="l" rtl="0" fontAlgn="base">
        <a:spcBef>
          <a:spcPct val="0"/>
        </a:spcBef>
        <a:spcAft>
          <a:spcPct val="0"/>
        </a:spcAft>
        <a:defRPr sz="2800">
          <a:solidFill>
            <a:schemeClr val="tx1"/>
          </a:solidFill>
          <a:latin typeface="Arial" charset="0"/>
        </a:defRPr>
      </a:lvl7pPr>
      <a:lvl8pPr marL="1371600" algn="l" rtl="0" fontAlgn="base">
        <a:spcBef>
          <a:spcPct val="0"/>
        </a:spcBef>
        <a:spcAft>
          <a:spcPct val="0"/>
        </a:spcAft>
        <a:defRPr sz="2800">
          <a:solidFill>
            <a:schemeClr val="tx1"/>
          </a:solidFill>
          <a:latin typeface="Arial" charset="0"/>
        </a:defRPr>
      </a:lvl8pPr>
      <a:lvl9pPr marL="1828800" algn="l" rtl="0" fontAlgn="base">
        <a:spcBef>
          <a:spcPct val="0"/>
        </a:spcBef>
        <a:spcAft>
          <a:spcPct val="0"/>
        </a:spcAft>
        <a:defRPr sz="2800">
          <a:solidFill>
            <a:schemeClr val="tx1"/>
          </a:solidFill>
          <a:latin typeface="Arial" charset="0"/>
        </a:defRPr>
      </a:lvl9pPr>
    </p:titleStyle>
    <p:bodyStyle>
      <a:lvl1pPr marL="182563" indent="-182563" algn="l" rtl="0" eaLnBrk="0" fontAlgn="base" hangingPunct="0">
        <a:spcBef>
          <a:spcPct val="20000"/>
        </a:spcBef>
        <a:spcAft>
          <a:spcPct val="0"/>
        </a:spcAft>
        <a:buChar char="•"/>
        <a:defRPr sz="2000">
          <a:solidFill>
            <a:schemeClr val="accent1"/>
          </a:solidFill>
          <a:latin typeface="+mn-lt"/>
          <a:ea typeface="ＭＳ Ｐゴシック" pitchFamily="-112" charset="-128"/>
          <a:cs typeface="ＭＳ Ｐゴシック" pitchFamily="-112" charset="-128"/>
        </a:defRPr>
      </a:lvl1pPr>
      <a:lvl2pPr marL="542925" indent="-180975"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2pPr>
      <a:lvl3pPr marL="904875" indent="-182563" algn="l" rtl="0" eaLnBrk="0" fontAlgn="base" hangingPunct="0">
        <a:spcBef>
          <a:spcPct val="20000"/>
        </a:spcBef>
        <a:spcAft>
          <a:spcPct val="0"/>
        </a:spcAft>
        <a:buChar char="•"/>
        <a:defRPr sz="2000">
          <a:solidFill>
            <a:schemeClr val="tx1"/>
          </a:solidFill>
          <a:latin typeface="+mn-lt"/>
          <a:ea typeface="ＭＳ Ｐゴシック" pitchFamily="-112" charset="-128"/>
        </a:defRPr>
      </a:lvl3pPr>
      <a:lvl4pPr marL="1262063" indent="-1778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1624013" indent="-182563"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081213" indent="-182563" algn="l" rtl="0" fontAlgn="base">
        <a:spcBef>
          <a:spcPct val="20000"/>
        </a:spcBef>
        <a:spcAft>
          <a:spcPct val="0"/>
        </a:spcAft>
        <a:buChar char="•"/>
        <a:defRPr sz="2000">
          <a:solidFill>
            <a:schemeClr val="tx1"/>
          </a:solidFill>
          <a:latin typeface="+mn-lt"/>
        </a:defRPr>
      </a:lvl6pPr>
      <a:lvl7pPr marL="2538413" indent="-182563" algn="l" rtl="0" fontAlgn="base">
        <a:spcBef>
          <a:spcPct val="20000"/>
        </a:spcBef>
        <a:spcAft>
          <a:spcPct val="0"/>
        </a:spcAft>
        <a:buChar char="•"/>
        <a:defRPr sz="2000">
          <a:solidFill>
            <a:schemeClr val="tx1"/>
          </a:solidFill>
          <a:latin typeface="+mn-lt"/>
        </a:defRPr>
      </a:lvl7pPr>
      <a:lvl8pPr marL="2995613" indent="-182563" algn="l" rtl="0" fontAlgn="base">
        <a:spcBef>
          <a:spcPct val="20000"/>
        </a:spcBef>
        <a:spcAft>
          <a:spcPct val="0"/>
        </a:spcAft>
        <a:buChar char="•"/>
        <a:defRPr sz="2000">
          <a:solidFill>
            <a:schemeClr val="tx1"/>
          </a:solidFill>
          <a:latin typeface="+mn-lt"/>
        </a:defRPr>
      </a:lvl8pPr>
      <a:lvl9pPr marL="3452813" indent="-182563"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oleObject" Target="../embeddings/oleObject1.bin"/><Relationship Id="rId5" Type="http://schemas.openxmlformats.org/officeDocument/2006/relationships/oleObject" Target="../embeddings/Microsoft_Excel_97_-_2004_Worksheet1.xls"/><Relationship Id="rId6" Type="http://schemas.openxmlformats.org/officeDocument/2006/relationships/image" Target="../media/image19.emf"/><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wmf"/><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wmf"/><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wmf"/><Relationship Id="rId5"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w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ctrTitle"/>
          </p:nvPr>
        </p:nvSpPr>
        <p:spPr>
          <a:xfrm>
            <a:off x="1181100" y="4124325"/>
            <a:ext cx="8115300" cy="704850"/>
          </a:xfrm>
        </p:spPr>
        <p:txBody>
          <a:bodyPr/>
          <a:lstStyle/>
          <a:p>
            <a:pPr eaLnBrk="1" hangingPunct="1"/>
            <a:r>
              <a:rPr lang="en-AU" sz="4000" dirty="0" smtClean="0">
                <a:latin typeface="Arial" charset="0"/>
                <a:ea typeface="ＭＳ Ｐゴシック" charset="0"/>
                <a:cs typeface="Comic Sans MS" charset="0"/>
              </a:rPr>
              <a:t>Monitoring and Assessments</a:t>
            </a:r>
            <a:endParaRPr lang="en-AU" sz="4000" dirty="0">
              <a:latin typeface="Arial" charset="0"/>
              <a:ea typeface="ＭＳ Ｐゴシック" charset="0"/>
              <a:cs typeface="Comic Sans MS" charset="0"/>
            </a:endParaRPr>
          </a:p>
        </p:txBody>
      </p:sp>
      <p:sp>
        <p:nvSpPr>
          <p:cNvPr id="18435" name="Rectangle 5"/>
          <p:cNvSpPr>
            <a:spLocks noGrp="1" noChangeArrowheads="1"/>
          </p:cNvSpPr>
          <p:nvPr>
            <p:ph type="subTitle" idx="1"/>
          </p:nvPr>
        </p:nvSpPr>
        <p:spPr/>
        <p:txBody>
          <a:bodyPr/>
          <a:lstStyle/>
          <a:p>
            <a:pPr eaLnBrk="1" hangingPunct="1"/>
            <a:r>
              <a:rPr lang="en-AU">
                <a:latin typeface="Arial" charset="0"/>
                <a:ea typeface="ＭＳ Ｐゴシック" charset="0"/>
                <a:cs typeface="Comic Sans MS" charset="0"/>
              </a:rPr>
              <a:t>Beth Fulton</a:t>
            </a:r>
          </a:p>
        </p:txBody>
      </p:sp>
      <p:sp>
        <p:nvSpPr>
          <p:cNvPr id="18436" name="Text Box 11"/>
          <p:cNvSpPr txBox="1">
            <a:spLocks noChangeArrowheads="1"/>
          </p:cNvSpPr>
          <p:nvPr/>
        </p:nvSpPr>
        <p:spPr bwMode="auto">
          <a:xfrm>
            <a:off x="1319213" y="5178425"/>
            <a:ext cx="60261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AU" sz="1400" b="1">
                <a:solidFill>
                  <a:schemeClr val="bg1"/>
                </a:solidFill>
              </a:rPr>
              <a:t>Wealth from Oceans Flagship</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AU" sz="4400" dirty="0">
                <a:latin typeface="Arial" charset="0"/>
                <a:ea typeface="ＭＳ Ｐゴシック" charset="0"/>
                <a:cs typeface="ＭＳ Ｐゴシック" charset="0"/>
              </a:rPr>
              <a:t>Sampling </a:t>
            </a:r>
            <a:r>
              <a:rPr lang="en-AU" sz="4400" dirty="0" smtClean="0">
                <a:latin typeface="Arial" charset="0"/>
                <a:ea typeface="ＭＳ Ｐゴシック" charset="0"/>
                <a:cs typeface="ＭＳ Ｐゴシック" charset="0"/>
              </a:rPr>
              <a:t>Design</a:t>
            </a:r>
            <a:endParaRPr lang="en-US" sz="4400" dirty="0">
              <a:latin typeface="Arial" charset="0"/>
              <a:ea typeface="ＭＳ Ｐゴシック" charset="0"/>
              <a:cs typeface="ＭＳ Ｐゴシック" charset="0"/>
            </a:endParaRPr>
          </a:p>
        </p:txBody>
      </p:sp>
      <p:sp>
        <p:nvSpPr>
          <p:cNvPr id="100355" name="Rectangle 3"/>
          <p:cNvSpPr>
            <a:spLocks noChangeArrowheads="1"/>
          </p:cNvSpPr>
          <p:nvPr/>
        </p:nvSpPr>
        <p:spPr bwMode="auto">
          <a:xfrm>
            <a:off x="644525" y="1262063"/>
            <a:ext cx="8396288" cy="534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342900" indent="-342900">
              <a:spcBef>
                <a:spcPct val="50000"/>
              </a:spcBef>
              <a:buClr>
                <a:srgbClr val="3399FF"/>
              </a:buClr>
              <a:buFont typeface="Wingdings" charset="0"/>
              <a:buChar char="§"/>
            </a:pPr>
            <a:r>
              <a:rPr lang="en-AU" sz="2400" dirty="0" smtClean="0">
                <a:solidFill>
                  <a:srgbClr val="326A94"/>
                </a:solidFill>
              </a:rPr>
              <a:t>Look at alternative sampling schemes</a:t>
            </a:r>
            <a:endParaRPr lang="en-AU" sz="2400" dirty="0">
              <a:solidFill>
                <a:srgbClr val="326A94"/>
              </a:solidFill>
            </a:endParaRPr>
          </a:p>
          <a:p>
            <a:pPr marL="342900" indent="-342900">
              <a:spcBef>
                <a:spcPct val="50000"/>
              </a:spcBef>
              <a:buClr>
                <a:srgbClr val="3399FF"/>
              </a:buClr>
              <a:buFont typeface="Wingdings" charset="0"/>
              <a:buChar char="§"/>
            </a:pPr>
            <a:endParaRPr lang="en-AU" sz="2400" dirty="0">
              <a:solidFill>
                <a:srgbClr val="326A94"/>
              </a:solidFill>
            </a:endParaRPr>
          </a:p>
          <a:p>
            <a:pPr marL="342900" indent="-342900">
              <a:spcBef>
                <a:spcPct val="50000"/>
              </a:spcBef>
              <a:buClr>
                <a:srgbClr val="3399FF"/>
              </a:buClr>
              <a:buFont typeface="Wingdings" charset="0"/>
              <a:buChar char="§"/>
            </a:pPr>
            <a:endParaRPr lang="en-AU" sz="2400" dirty="0">
              <a:solidFill>
                <a:srgbClr val="326A94"/>
              </a:solidFill>
            </a:endParaRPr>
          </a:p>
          <a:p>
            <a:pPr marL="342900" indent="-342900">
              <a:spcBef>
                <a:spcPct val="50000"/>
              </a:spcBef>
              <a:buClr>
                <a:srgbClr val="3399FF"/>
              </a:buClr>
              <a:buFont typeface="Wingdings" charset="0"/>
              <a:buChar char="§"/>
            </a:pPr>
            <a:endParaRPr lang="en-AU" sz="2400" dirty="0">
              <a:solidFill>
                <a:srgbClr val="326A94"/>
              </a:solidFill>
            </a:endParaRPr>
          </a:p>
          <a:p>
            <a:pPr marL="342900" indent="-342900">
              <a:spcBef>
                <a:spcPct val="50000"/>
              </a:spcBef>
              <a:buClr>
                <a:srgbClr val="3399FF"/>
              </a:buClr>
              <a:buFont typeface="Wingdings" charset="0"/>
              <a:buChar char="§"/>
            </a:pPr>
            <a:endParaRPr lang="en-AU" sz="2400" dirty="0">
              <a:solidFill>
                <a:srgbClr val="326A94"/>
              </a:solidFill>
            </a:endParaRPr>
          </a:p>
          <a:p>
            <a:pPr marL="342900" indent="-342900">
              <a:spcBef>
                <a:spcPct val="50000"/>
              </a:spcBef>
              <a:buClr>
                <a:srgbClr val="3399FF"/>
              </a:buClr>
              <a:buFont typeface="Wingdings" charset="0"/>
              <a:buChar char="§"/>
            </a:pPr>
            <a:endParaRPr lang="en-AU" sz="2400" dirty="0">
              <a:solidFill>
                <a:srgbClr val="326A94"/>
              </a:solidFill>
            </a:endParaRPr>
          </a:p>
          <a:p>
            <a:pPr marL="342900" indent="-342900">
              <a:spcBef>
                <a:spcPct val="50000"/>
              </a:spcBef>
              <a:buClr>
                <a:srgbClr val="3399FF"/>
              </a:buClr>
              <a:buFont typeface="Wingdings" charset="0"/>
              <a:buChar char="§"/>
            </a:pPr>
            <a:endParaRPr lang="en-AU" sz="2400" dirty="0">
              <a:solidFill>
                <a:srgbClr val="326A94"/>
              </a:solidFill>
            </a:endParaRPr>
          </a:p>
          <a:p>
            <a:pPr marL="342900" indent="-342900">
              <a:spcBef>
                <a:spcPct val="50000"/>
              </a:spcBef>
              <a:buClr>
                <a:srgbClr val="3399FF"/>
              </a:buClr>
              <a:buFont typeface="Wingdings" charset="0"/>
              <a:buChar char="§"/>
            </a:pPr>
            <a:endParaRPr lang="en-AU" sz="2400" dirty="0">
              <a:solidFill>
                <a:srgbClr val="326A94"/>
              </a:solidFill>
            </a:endParaRPr>
          </a:p>
        </p:txBody>
      </p:sp>
      <p:pic>
        <p:nvPicPr>
          <p:cNvPr id="39941" name="Picture 4"/>
          <p:cNvPicPr>
            <a:picLocks noChangeAspect="1" noChangeArrowheads="1"/>
          </p:cNvPicPr>
          <p:nvPr/>
        </p:nvPicPr>
        <p:blipFill>
          <a:blip r:embed="rId3"/>
          <a:srcRect/>
          <a:stretch>
            <a:fillRect/>
          </a:stretch>
        </p:blipFill>
        <p:spPr bwMode="auto">
          <a:xfrm>
            <a:off x="1970617" y="2176463"/>
            <a:ext cx="4803775" cy="370363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00357" name="Text Box 16"/>
          <p:cNvSpPr txBox="1">
            <a:spLocks noChangeArrowheads="1"/>
          </p:cNvSpPr>
          <p:nvPr/>
        </p:nvSpPr>
        <p:spPr bwMode="auto">
          <a:xfrm>
            <a:off x="5410200" y="4730750"/>
            <a:ext cx="3554413"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dirty="0">
                <a:solidFill>
                  <a:srgbClr val="002060"/>
                </a:solidFill>
              </a:rPr>
              <a:t>Low continuous coverage</a:t>
            </a:r>
          </a:p>
          <a:p>
            <a:pPr eaLnBrk="1" hangingPunct="1">
              <a:spcBef>
                <a:spcPct val="50000"/>
              </a:spcBef>
            </a:pPr>
            <a:r>
              <a:rPr lang="en-US" sz="1800" b="1" dirty="0" smtClean="0">
                <a:solidFill>
                  <a:srgbClr val="EA5F00"/>
                </a:solidFill>
              </a:rPr>
              <a:t>Intense coverage or snapshots</a:t>
            </a:r>
            <a:endParaRPr lang="en-AU" sz="1800" b="1" dirty="0">
              <a:solidFill>
                <a:srgbClr val="EA5F00"/>
              </a:solidFill>
            </a:endParaRPr>
          </a:p>
        </p:txBody>
      </p:sp>
      <p:grpSp>
        <p:nvGrpSpPr>
          <p:cNvPr id="2" name="Group 15"/>
          <p:cNvGrpSpPr/>
          <p:nvPr/>
        </p:nvGrpSpPr>
        <p:grpSpPr>
          <a:xfrm>
            <a:off x="2474971" y="2473042"/>
            <a:ext cx="2416835" cy="2429158"/>
            <a:chOff x="1593850" y="1771650"/>
            <a:chExt cx="3463925" cy="3429000"/>
          </a:xfrm>
          <a:solidFill>
            <a:srgbClr val="EA5F00"/>
          </a:solidFill>
          <a:scene3d>
            <a:camera prst="orthographicFront">
              <a:rot lat="0" lon="0" rev="0"/>
            </a:camera>
            <a:lightRig rig="balanced" dir="t">
              <a:rot lat="0" lon="0" rev="8700000"/>
            </a:lightRig>
          </a:scene3d>
        </p:grpSpPr>
        <p:sp>
          <p:nvSpPr>
            <p:cNvPr id="17" name="Oval 6"/>
            <p:cNvSpPr>
              <a:spLocks noChangeArrowheads="1"/>
            </p:cNvSpPr>
            <p:nvPr/>
          </p:nvSpPr>
          <p:spPr bwMode="auto">
            <a:xfrm>
              <a:off x="1593850" y="2247900"/>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18" name="Oval 7"/>
            <p:cNvSpPr>
              <a:spLocks noChangeArrowheads="1"/>
            </p:cNvSpPr>
            <p:nvPr/>
          </p:nvSpPr>
          <p:spPr bwMode="auto">
            <a:xfrm>
              <a:off x="2762250" y="2501900"/>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19" name="Oval 8"/>
            <p:cNvSpPr>
              <a:spLocks noChangeArrowheads="1"/>
            </p:cNvSpPr>
            <p:nvPr/>
          </p:nvSpPr>
          <p:spPr bwMode="auto">
            <a:xfrm>
              <a:off x="4273550" y="2032000"/>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20" name="Oval 9"/>
            <p:cNvSpPr>
              <a:spLocks noChangeArrowheads="1"/>
            </p:cNvSpPr>
            <p:nvPr/>
          </p:nvSpPr>
          <p:spPr bwMode="auto">
            <a:xfrm>
              <a:off x="4222750" y="2124075"/>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21" name="Oval 10"/>
            <p:cNvSpPr>
              <a:spLocks noChangeArrowheads="1"/>
            </p:cNvSpPr>
            <p:nvPr/>
          </p:nvSpPr>
          <p:spPr bwMode="auto">
            <a:xfrm>
              <a:off x="3657600" y="2168525"/>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22" name="Oval 11"/>
            <p:cNvSpPr>
              <a:spLocks noChangeArrowheads="1"/>
            </p:cNvSpPr>
            <p:nvPr/>
          </p:nvSpPr>
          <p:spPr bwMode="auto">
            <a:xfrm>
              <a:off x="3549650" y="2174875"/>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23" name="Oval 12"/>
            <p:cNvSpPr>
              <a:spLocks noChangeArrowheads="1"/>
            </p:cNvSpPr>
            <p:nvPr/>
          </p:nvSpPr>
          <p:spPr bwMode="auto">
            <a:xfrm>
              <a:off x="2946400" y="4457700"/>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24" name="Oval 13"/>
            <p:cNvSpPr>
              <a:spLocks noChangeArrowheads="1"/>
            </p:cNvSpPr>
            <p:nvPr/>
          </p:nvSpPr>
          <p:spPr bwMode="auto">
            <a:xfrm>
              <a:off x="2981325" y="4568825"/>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25" name="Oval 14"/>
            <p:cNvSpPr>
              <a:spLocks noChangeArrowheads="1"/>
            </p:cNvSpPr>
            <p:nvPr/>
          </p:nvSpPr>
          <p:spPr bwMode="auto">
            <a:xfrm>
              <a:off x="2759075" y="4937125"/>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26" name="Oval 15"/>
            <p:cNvSpPr>
              <a:spLocks noChangeArrowheads="1"/>
            </p:cNvSpPr>
            <p:nvPr/>
          </p:nvSpPr>
          <p:spPr bwMode="auto">
            <a:xfrm>
              <a:off x="3175000" y="2543175"/>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27" name="Oval 16"/>
            <p:cNvSpPr>
              <a:spLocks noChangeArrowheads="1"/>
            </p:cNvSpPr>
            <p:nvPr/>
          </p:nvSpPr>
          <p:spPr bwMode="auto">
            <a:xfrm>
              <a:off x="2962275" y="2540000"/>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28" name="Oval 17"/>
            <p:cNvSpPr>
              <a:spLocks noChangeArrowheads="1"/>
            </p:cNvSpPr>
            <p:nvPr/>
          </p:nvSpPr>
          <p:spPr bwMode="auto">
            <a:xfrm>
              <a:off x="3416300" y="2232025"/>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29" name="Oval 18"/>
            <p:cNvSpPr>
              <a:spLocks noChangeArrowheads="1"/>
            </p:cNvSpPr>
            <p:nvPr/>
          </p:nvSpPr>
          <p:spPr bwMode="auto">
            <a:xfrm>
              <a:off x="3822700" y="2181225"/>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30" name="Oval 19"/>
            <p:cNvSpPr>
              <a:spLocks noChangeArrowheads="1"/>
            </p:cNvSpPr>
            <p:nvPr/>
          </p:nvSpPr>
          <p:spPr bwMode="auto">
            <a:xfrm>
              <a:off x="4333875" y="1949450"/>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31" name="Oval 20"/>
            <p:cNvSpPr>
              <a:spLocks noChangeArrowheads="1"/>
            </p:cNvSpPr>
            <p:nvPr/>
          </p:nvSpPr>
          <p:spPr bwMode="auto">
            <a:xfrm>
              <a:off x="4121150" y="2165350"/>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32" name="Oval 21"/>
            <p:cNvSpPr>
              <a:spLocks noChangeArrowheads="1"/>
            </p:cNvSpPr>
            <p:nvPr/>
          </p:nvSpPr>
          <p:spPr bwMode="auto">
            <a:xfrm>
              <a:off x="4213225" y="2219325"/>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33" name="Oval 22"/>
            <p:cNvSpPr>
              <a:spLocks noChangeArrowheads="1"/>
            </p:cNvSpPr>
            <p:nvPr/>
          </p:nvSpPr>
          <p:spPr bwMode="auto">
            <a:xfrm>
              <a:off x="4295775" y="2130425"/>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34" name="Oval 23"/>
            <p:cNvSpPr>
              <a:spLocks noChangeArrowheads="1"/>
            </p:cNvSpPr>
            <p:nvPr/>
          </p:nvSpPr>
          <p:spPr bwMode="auto">
            <a:xfrm>
              <a:off x="4349750" y="2051050"/>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35" name="Oval 24"/>
            <p:cNvSpPr>
              <a:spLocks noChangeArrowheads="1"/>
            </p:cNvSpPr>
            <p:nvPr/>
          </p:nvSpPr>
          <p:spPr bwMode="auto">
            <a:xfrm>
              <a:off x="4318000" y="1771650"/>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36" name="Oval 25"/>
            <p:cNvSpPr>
              <a:spLocks noChangeArrowheads="1"/>
            </p:cNvSpPr>
            <p:nvPr/>
          </p:nvSpPr>
          <p:spPr bwMode="auto">
            <a:xfrm>
              <a:off x="4362450" y="1787525"/>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37" name="Oval 26"/>
            <p:cNvSpPr>
              <a:spLocks noChangeArrowheads="1"/>
            </p:cNvSpPr>
            <p:nvPr/>
          </p:nvSpPr>
          <p:spPr bwMode="auto">
            <a:xfrm>
              <a:off x="4959350" y="1955800"/>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38" name="Oval 27"/>
            <p:cNvSpPr>
              <a:spLocks noChangeArrowheads="1"/>
            </p:cNvSpPr>
            <p:nvPr/>
          </p:nvSpPr>
          <p:spPr bwMode="auto">
            <a:xfrm>
              <a:off x="4660900" y="3133725"/>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39" name="Oval 28"/>
            <p:cNvSpPr>
              <a:spLocks noChangeArrowheads="1"/>
            </p:cNvSpPr>
            <p:nvPr/>
          </p:nvSpPr>
          <p:spPr bwMode="auto">
            <a:xfrm>
              <a:off x="4152900" y="4292600"/>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40" name="Oval 29"/>
            <p:cNvSpPr>
              <a:spLocks noChangeArrowheads="1"/>
            </p:cNvSpPr>
            <p:nvPr/>
          </p:nvSpPr>
          <p:spPr bwMode="auto">
            <a:xfrm>
              <a:off x="2727325" y="4791075"/>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41" name="Oval 30"/>
            <p:cNvSpPr>
              <a:spLocks noChangeArrowheads="1"/>
            </p:cNvSpPr>
            <p:nvPr/>
          </p:nvSpPr>
          <p:spPr bwMode="auto">
            <a:xfrm>
              <a:off x="2695575" y="4673600"/>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42" name="Oval 31"/>
            <p:cNvSpPr>
              <a:spLocks noChangeArrowheads="1"/>
            </p:cNvSpPr>
            <p:nvPr/>
          </p:nvSpPr>
          <p:spPr bwMode="auto">
            <a:xfrm>
              <a:off x="1682750" y="2708275"/>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43" name="Oval 32"/>
            <p:cNvSpPr>
              <a:spLocks noChangeArrowheads="1"/>
            </p:cNvSpPr>
            <p:nvPr/>
          </p:nvSpPr>
          <p:spPr bwMode="auto">
            <a:xfrm>
              <a:off x="1612900" y="2390775"/>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44" name="Oval 33"/>
            <p:cNvSpPr>
              <a:spLocks noChangeArrowheads="1"/>
            </p:cNvSpPr>
            <p:nvPr/>
          </p:nvSpPr>
          <p:spPr bwMode="auto">
            <a:xfrm>
              <a:off x="3019425" y="3225800"/>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45" name="Oval 34"/>
            <p:cNvSpPr>
              <a:spLocks noChangeArrowheads="1"/>
            </p:cNvSpPr>
            <p:nvPr/>
          </p:nvSpPr>
          <p:spPr bwMode="auto">
            <a:xfrm>
              <a:off x="3111500" y="3003550"/>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46" name="Oval 35"/>
            <p:cNvSpPr>
              <a:spLocks noChangeArrowheads="1"/>
            </p:cNvSpPr>
            <p:nvPr/>
          </p:nvSpPr>
          <p:spPr bwMode="auto">
            <a:xfrm>
              <a:off x="3136900" y="2800350"/>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47" name="Oval 36"/>
            <p:cNvSpPr>
              <a:spLocks noChangeArrowheads="1"/>
            </p:cNvSpPr>
            <p:nvPr/>
          </p:nvSpPr>
          <p:spPr bwMode="auto">
            <a:xfrm>
              <a:off x="3495675" y="2549525"/>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48" name="Oval 37"/>
            <p:cNvSpPr>
              <a:spLocks noChangeArrowheads="1"/>
            </p:cNvSpPr>
            <p:nvPr/>
          </p:nvSpPr>
          <p:spPr bwMode="auto">
            <a:xfrm>
              <a:off x="3368675" y="2555875"/>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49" name="Oval 38"/>
            <p:cNvSpPr>
              <a:spLocks noChangeArrowheads="1"/>
            </p:cNvSpPr>
            <p:nvPr/>
          </p:nvSpPr>
          <p:spPr bwMode="auto">
            <a:xfrm>
              <a:off x="2860675" y="5019675"/>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50" name="Oval 39"/>
            <p:cNvSpPr>
              <a:spLocks noChangeArrowheads="1"/>
            </p:cNvSpPr>
            <p:nvPr/>
          </p:nvSpPr>
          <p:spPr bwMode="auto">
            <a:xfrm>
              <a:off x="3390900" y="5102225"/>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51" name="Oval 40"/>
            <p:cNvSpPr>
              <a:spLocks noChangeArrowheads="1"/>
            </p:cNvSpPr>
            <p:nvPr/>
          </p:nvSpPr>
          <p:spPr bwMode="auto">
            <a:xfrm>
              <a:off x="3044825" y="4318000"/>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52" name="Oval 41"/>
            <p:cNvSpPr>
              <a:spLocks noChangeArrowheads="1"/>
            </p:cNvSpPr>
            <p:nvPr/>
          </p:nvSpPr>
          <p:spPr bwMode="auto">
            <a:xfrm>
              <a:off x="3051175" y="4629150"/>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53" name="Oval 42"/>
            <p:cNvSpPr>
              <a:spLocks noChangeArrowheads="1"/>
            </p:cNvSpPr>
            <p:nvPr/>
          </p:nvSpPr>
          <p:spPr bwMode="auto">
            <a:xfrm>
              <a:off x="3114675" y="4702175"/>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54" name="Oval 43"/>
            <p:cNvSpPr>
              <a:spLocks noChangeArrowheads="1"/>
            </p:cNvSpPr>
            <p:nvPr/>
          </p:nvSpPr>
          <p:spPr bwMode="auto">
            <a:xfrm>
              <a:off x="3578225" y="2289175"/>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55" name="Oval 44"/>
            <p:cNvSpPr>
              <a:spLocks noChangeArrowheads="1"/>
            </p:cNvSpPr>
            <p:nvPr/>
          </p:nvSpPr>
          <p:spPr bwMode="auto">
            <a:xfrm>
              <a:off x="3794125" y="2343150"/>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56" name="Oval 45"/>
            <p:cNvSpPr>
              <a:spLocks noChangeArrowheads="1"/>
            </p:cNvSpPr>
            <p:nvPr/>
          </p:nvSpPr>
          <p:spPr bwMode="auto">
            <a:xfrm>
              <a:off x="3895725" y="2254250"/>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57" name="Oval 46"/>
            <p:cNvSpPr>
              <a:spLocks noChangeArrowheads="1"/>
            </p:cNvSpPr>
            <p:nvPr/>
          </p:nvSpPr>
          <p:spPr bwMode="auto">
            <a:xfrm>
              <a:off x="3378200" y="2184400"/>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58" name="Oval 47"/>
            <p:cNvSpPr>
              <a:spLocks noChangeArrowheads="1"/>
            </p:cNvSpPr>
            <p:nvPr/>
          </p:nvSpPr>
          <p:spPr bwMode="auto">
            <a:xfrm>
              <a:off x="3175000" y="2543175"/>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59" name="Oval 48"/>
            <p:cNvSpPr>
              <a:spLocks noChangeArrowheads="1"/>
            </p:cNvSpPr>
            <p:nvPr/>
          </p:nvSpPr>
          <p:spPr bwMode="auto">
            <a:xfrm>
              <a:off x="2962275" y="2540000"/>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60" name="Oval 49"/>
            <p:cNvSpPr>
              <a:spLocks noChangeArrowheads="1"/>
            </p:cNvSpPr>
            <p:nvPr/>
          </p:nvSpPr>
          <p:spPr bwMode="auto">
            <a:xfrm>
              <a:off x="4660900" y="3133725"/>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61" name="Oval 50"/>
            <p:cNvSpPr>
              <a:spLocks noChangeArrowheads="1"/>
            </p:cNvSpPr>
            <p:nvPr/>
          </p:nvSpPr>
          <p:spPr bwMode="auto">
            <a:xfrm>
              <a:off x="4152900" y="4292600"/>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62" name="Oval 51"/>
            <p:cNvSpPr>
              <a:spLocks noChangeArrowheads="1"/>
            </p:cNvSpPr>
            <p:nvPr/>
          </p:nvSpPr>
          <p:spPr bwMode="auto">
            <a:xfrm>
              <a:off x="1682750" y="2708275"/>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63" name="Oval 52"/>
            <p:cNvSpPr>
              <a:spLocks noChangeArrowheads="1"/>
            </p:cNvSpPr>
            <p:nvPr/>
          </p:nvSpPr>
          <p:spPr bwMode="auto">
            <a:xfrm>
              <a:off x="1612900" y="2390775"/>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64" name="Oval 53"/>
            <p:cNvSpPr>
              <a:spLocks noChangeArrowheads="1"/>
            </p:cNvSpPr>
            <p:nvPr/>
          </p:nvSpPr>
          <p:spPr bwMode="auto">
            <a:xfrm>
              <a:off x="3019425" y="3225800"/>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65" name="Oval 54"/>
            <p:cNvSpPr>
              <a:spLocks noChangeArrowheads="1"/>
            </p:cNvSpPr>
            <p:nvPr/>
          </p:nvSpPr>
          <p:spPr bwMode="auto">
            <a:xfrm>
              <a:off x="3111500" y="3003550"/>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66" name="Oval 55"/>
            <p:cNvSpPr>
              <a:spLocks noChangeArrowheads="1"/>
            </p:cNvSpPr>
            <p:nvPr/>
          </p:nvSpPr>
          <p:spPr bwMode="auto">
            <a:xfrm>
              <a:off x="3136900" y="2800350"/>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67" name="Oval 56"/>
            <p:cNvSpPr>
              <a:spLocks noChangeArrowheads="1"/>
            </p:cNvSpPr>
            <p:nvPr/>
          </p:nvSpPr>
          <p:spPr bwMode="auto">
            <a:xfrm>
              <a:off x="3495675" y="2549525"/>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68" name="Oval 57"/>
            <p:cNvSpPr>
              <a:spLocks noChangeArrowheads="1"/>
            </p:cNvSpPr>
            <p:nvPr/>
          </p:nvSpPr>
          <p:spPr bwMode="auto">
            <a:xfrm>
              <a:off x="3368675" y="2555875"/>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69" name="Oval 58"/>
            <p:cNvSpPr>
              <a:spLocks noChangeArrowheads="1"/>
            </p:cNvSpPr>
            <p:nvPr/>
          </p:nvSpPr>
          <p:spPr bwMode="auto">
            <a:xfrm>
              <a:off x="3044825" y="4318000"/>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70" name="Oval 59"/>
            <p:cNvSpPr>
              <a:spLocks noChangeArrowheads="1"/>
            </p:cNvSpPr>
            <p:nvPr/>
          </p:nvSpPr>
          <p:spPr bwMode="auto">
            <a:xfrm>
              <a:off x="3578225" y="2289175"/>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71" name="Oval 60"/>
            <p:cNvSpPr>
              <a:spLocks noChangeArrowheads="1"/>
            </p:cNvSpPr>
            <p:nvPr/>
          </p:nvSpPr>
          <p:spPr bwMode="auto">
            <a:xfrm>
              <a:off x="3378200" y="2184400"/>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grpSp>
      <p:grpSp>
        <p:nvGrpSpPr>
          <p:cNvPr id="3" name="Group 71"/>
          <p:cNvGrpSpPr/>
          <p:nvPr/>
        </p:nvGrpSpPr>
        <p:grpSpPr>
          <a:xfrm>
            <a:off x="2474973" y="2642857"/>
            <a:ext cx="1927946" cy="1951525"/>
            <a:chOff x="1593850" y="2032000"/>
            <a:chExt cx="2778125" cy="2635250"/>
          </a:xfrm>
          <a:solidFill>
            <a:srgbClr val="002060"/>
          </a:solidFill>
          <a:scene3d>
            <a:camera prst="orthographicFront">
              <a:rot lat="0" lon="0" rev="0"/>
            </a:camera>
            <a:lightRig rig="balanced" dir="t">
              <a:rot lat="0" lon="0" rev="8700000"/>
            </a:lightRig>
          </a:scene3d>
        </p:grpSpPr>
        <p:sp>
          <p:nvSpPr>
            <p:cNvPr id="73" name="Oval 72"/>
            <p:cNvSpPr>
              <a:spLocks noChangeArrowheads="1"/>
            </p:cNvSpPr>
            <p:nvPr/>
          </p:nvSpPr>
          <p:spPr bwMode="auto">
            <a:xfrm>
              <a:off x="1593850" y="2247900"/>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74" name="Oval 73"/>
            <p:cNvSpPr>
              <a:spLocks noChangeArrowheads="1"/>
            </p:cNvSpPr>
            <p:nvPr/>
          </p:nvSpPr>
          <p:spPr bwMode="auto">
            <a:xfrm>
              <a:off x="2762250" y="2501900"/>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75" name="Oval 74"/>
            <p:cNvSpPr>
              <a:spLocks noChangeArrowheads="1"/>
            </p:cNvSpPr>
            <p:nvPr/>
          </p:nvSpPr>
          <p:spPr bwMode="auto">
            <a:xfrm>
              <a:off x="4273550" y="2032000"/>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76" name="Oval 75"/>
            <p:cNvSpPr>
              <a:spLocks noChangeArrowheads="1"/>
            </p:cNvSpPr>
            <p:nvPr/>
          </p:nvSpPr>
          <p:spPr bwMode="auto">
            <a:xfrm>
              <a:off x="4222750" y="2124075"/>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77" name="Oval 76"/>
            <p:cNvSpPr>
              <a:spLocks noChangeArrowheads="1"/>
            </p:cNvSpPr>
            <p:nvPr/>
          </p:nvSpPr>
          <p:spPr bwMode="auto">
            <a:xfrm>
              <a:off x="3657600" y="2168525"/>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78" name="Oval 77"/>
            <p:cNvSpPr>
              <a:spLocks noChangeArrowheads="1"/>
            </p:cNvSpPr>
            <p:nvPr/>
          </p:nvSpPr>
          <p:spPr bwMode="auto">
            <a:xfrm>
              <a:off x="3549650" y="2174875"/>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79" name="Oval 78"/>
            <p:cNvSpPr>
              <a:spLocks noChangeArrowheads="1"/>
            </p:cNvSpPr>
            <p:nvPr/>
          </p:nvSpPr>
          <p:spPr bwMode="auto">
            <a:xfrm>
              <a:off x="2946400" y="4457700"/>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sp>
          <p:nvSpPr>
            <p:cNvPr id="80" name="Oval 79"/>
            <p:cNvSpPr>
              <a:spLocks noChangeArrowheads="1"/>
            </p:cNvSpPr>
            <p:nvPr/>
          </p:nvSpPr>
          <p:spPr bwMode="auto">
            <a:xfrm>
              <a:off x="2981325" y="4568825"/>
              <a:ext cx="98425" cy="98425"/>
            </a:xfrm>
            <a:prstGeom prst="ellipse">
              <a:avLst/>
            </a:prstGeom>
            <a:grpFill/>
            <a:ln w="9525">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AU">
                <a:ea typeface="+mn-ea"/>
                <a:cs typeface="+mn-cs"/>
              </a:endParaRPr>
            </a:p>
          </p:txBody>
        </p:sp>
      </p:grpSp>
    </p:spTree>
    <p:extLst>
      <p:ext uri="{BB962C8B-B14F-4D97-AF65-F5344CB8AC3E}">
        <p14:creationId xmlns:p14="http://schemas.microsoft.com/office/powerpoint/2010/main" val="34444226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AU" sz="4400" dirty="0">
                <a:latin typeface="Arial" charset="0"/>
                <a:ea typeface="ＭＳ Ｐゴシック" charset="0"/>
                <a:cs typeface="ＭＳ Ｐゴシック" charset="0"/>
              </a:rPr>
              <a:t>Sampling </a:t>
            </a:r>
            <a:r>
              <a:rPr lang="en-AU" sz="4400" dirty="0" smtClean="0">
                <a:latin typeface="Arial" charset="0"/>
                <a:ea typeface="ＭＳ Ｐゴシック" charset="0"/>
                <a:cs typeface="ＭＳ Ｐゴシック" charset="0"/>
              </a:rPr>
              <a:t>Frequency</a:t>
            </a:r>
            <a:endParaRPr lang="en-US" sz="4400" dirty="0">
              <a:latin typeface="Arial" charset="0"/>
              <a:ea typeface="ＭＳ Ｐゴシック" charset="0"/>
              <a:cs typeface="ＭＳ Ｐゴシック" charset="0"/>
            </a:endParaRPr>
          </a:p>
        </p:txBody>
      </p:sp>
      <p:pic>
        <p:nvPicPr>
          <p:cNvPr id="5" name="Picture 4" descr="low_cont.jpg"/>
          <p:cNvPicPr>
            <a:picLocks noChangeAspect="1"/>
          </p:cNvPicPr>
          <p:nvPr/>
        </p:nvPicPr>
        <p:blipFill>
          <a:blip r:embed="rId3"/>
          <a:stretch>
            <a:fillRect/>
          </a:stretch>
        </p:blipFill>
        <p:spPr>
          <a:xfrm>
            <a:off x="675613" y="2281473"/>
            <a:ext cx="8178676" cy="34849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0965" name="Text Box 16"/>
          <p:cNvSpPr txBox="1">
            <a:spLocks noChangeArrowheads="1"/>
          </p:cNvSpPr>
          <p:nvPr/>
        </p:nvSpPr>
        <p:spPr bwMode="auto">
          <a:xfrm>
            <a:off x="5099050" y="1787525"/>
            <a:ext cx="340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b="1">
                <a:solidFill>
                  <a:srgbClr val="002060"/>
                </a:solidFill>
              </a:rPr>
              <a:t>Continuous but low coverage</a:t>
            </a:r>
            <a:endParaRPr lang="en-AU" b="1">
              <a:solidFill>
                <a:srgbClr val="002060"/>
              </a:solidFill>
            </a:endParaRPr>
          </a:p>
        </p:txBody>
      </p:sp>
    </p:spTree>
    <p:extLst>
      <p:ext uri="{BB962C8B-B14F-4D97-AF65-F5344CB8AC3E}">
        <p14:creationId xmlns:p14="http://schemas.microsoft.com/office/powerpoint/2010/main" val="7730306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AU" sz="4400" dirty="0">
                <a:latin typeface="Arial" charset="0"/>
                <a:ea typeface="ＭＳ Ｐゴシック" charset="0"/>
                <a:cs typeface="ＭＳ Ｐゴシック" charset="0"/>
              </a:rPr>
              <a:t>Sampling </a:t>
            </a:r>
            <a:r>
              <a:rPr lang="en-AU" sz="4400" dirty="0" smtClean="0">
                <a:latin typeface="Arial" charset="0"/>
                <a:ea typeface="ＭＳ Ｐゴシック" charset="0"/>
                <a:cs typeface="ＭＳ Ｐゴシック" charset="0"/>
              </a:rPr>
              <a:t>Frequency</a:t>
            </a:r>
            <a:endParaRPr lang="en-US" sz="4400" dirty="0">
              <a:latin typeface="Arial" charset="0"/>
              <a:ea typeface="ＭＳ Ｐゴシック" charset="0"/>
              <a:cs typeface="ＭＳ Ｐゴシック" charset="0"/>
            </a:endParaRPr>
          </a:p>
        </p:txBody>
      </p:sp>
      <p:pic>
        <p:nvPicPr>
          <p:cNvPr id="4" name="Picture 3" descr="snapshot.jpg"/>
          <p:cNvPicPr>
            <a:picLocks noChangeAspect="1"/>
          </p:cNvPicPr>
          <p:nvPr/>
        </p:nvPicPr>
        <p:blipFill>
          <a:blip r:embed="rId3"/>
          <a:stretch>
            <a:fillRect/>
          </a:stretch>
        </p:blipFill>
        <p:spPr>
          <a:xfrm>
            <a:off x="676800" y="2282400"/>
            <a:ext cx="7904226" cy="34789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1989" name="Text Box 16"/>
          <p:cNvSpPr txBox="1">
            <a:spLocks noChangeArrowheads="1"/>
          </p:cNvSpPr>
          <p:nvPr/>
        </p:nvSpPr>
        <p:spPr bwMode="auto">
          <a:xfrm>
            <a:off x="5453063" y="1778000"/>
            <a:ext cx="2930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b="1">
                <a:solidFill>
                  <a:srgbClr val="00AE01"/>
                </a:solidFill>
              </a:rPr>
              <a:t>High intensity snapshots</a:t>
            </a:r>
            <a:endParaRPr lang="en-AU" b="1">
              <a:solidFill>
                <a:srgbClr val="00AE01"/>
              </a:solidFill>
            </a:endParaRPr>
          </a:p>
        </p:txBody>
      </p:sp>
    </p:spTree>
    <p:extLst>
      <p:ext uri="{BB962C8B-B14F-4D97-AF65-F5344CB8AC3E}">
        <p14:creationId xmlns:p14="http://schemas.microsoft.com/office/powerpoint/2010/main" val="40890515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AU" sz="4400" dirty="0">
                <a:latin typeface="Arial" charset="0"/>
                <a:ea typeface="ＭＳ Ｐゴシック" charset="0"/>
                <a:cs typeface="ＭＳ Ｐゴシック" charset="0"/>
              </a:rPr>
              <a:t>Sampling </a:t>
            </a:r>
            <a:r>
              <a:rPr lang="en-AU" sz="4400" dirty="0" smtClean="0">
                <a:latin typeface="Arial" charset="0"/>
                <a:ea typeface="ＭＳ Ｐゴシック" charset="0"/>
                <a:cs typeface="ＭＳ Ｐゴシック" charset="0"/>
              </a:rPr>
              <a:t>Frequency</a:t>
            </a:r>
            <a:endParaRPr lang="en-US" sz="4400" dirty="0">
              <a:latin typeface="Arial" charset="0"/>
              <a:ea typeface="ＭＳ Ｐゴシック" charset="0"/>
              <a:cs typeface="ＭＳ Ｐゴシック" charset="0"/>
            </a:endParaRPr>
          </a:p>
        </p:txBody>
      </p:sp>
      <p:pic>
        <p:nvPicPr>
          <p:cNvPr id="4" name="Picture 3" descr="intensive.jpg"/>
          <p:cNvPicPr>
            <a:picLocks noChangeAspect="1"/>
          </p:cNvPicPr>
          <p:nvPr/>
        </p:nvPicPr>
        <p:blipFill>
          <a:blip r:embed="rId3"/>
          <a:stretch>
            <a:fillRect/>
          </a:stretch>
        </p:blipFill>
        <p:spPr>
          <a:xfrm>
            <a:off x="676800" y="2282400"/>
            <a:ext cx="8114538" cy="35577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3013" name="Text Box 16"/>
          <p:cNvSpPr txBox="1">
            <a:spLocks noChangeArrowheads="1"/>
          </p:cNvSpPr>
          <p:nvPr/>
        </p:nvSpPr>
        <p:spPr bwMode="auto">
          <a:xfrm>
            <a:off x="4700588" y="1797050"/>
            <a:ext cx="4443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b="1">
                <a:solidFill>
                  <a:srgbClr val="FF0000"/>
                </a:solidFill>
              </a:rPr>
              <a:t>No limits (high frequency &amp; coverage)</a:t>
            </a:r>
            <a:r>
              <a:rPr lang="en-US" b="1">
                <a:solidFill>
                  <a:srgbClr val="002060"/>
                </a:solidFill>
              </a:rPr>
              <a:t> </a:t>
            </a:r>
            <a:endParaRPr lang="en-AU" b="1">
              <a:solidFill>
                <a:srgbClr val="002060"/>
              </a:solidFill>
            </a:endParaRPr>
          </a:p>
        </p:txBody>
      </p:sp>
    </p:spTree>
    <p:extLst>
      <p:ext uri="{BB962C8B-B14F-4D97-AF65-F5344CB8AC3E}">
        <p14:creationId xmlns:p14="http://schemas.microsoft.com/office/powerpoint/2010/main" val="35959236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AU" sz="4400" dirty="0">
                <a:latin typeface="Arial" charset="0"/>
                <a:ea typeface="ＭＳ Ｐゴシック" charset="0"/>
                <a:cs typeface="ＭＳ Ｐゴシック" charset="0"/>
              </a:rPr>
              <a:t>Sampling </a:t>
            </a:r>
            <a:r>
              <a:rPr lang="en-AU" sz="4400" dirty="0" smtClean="0">
                <a:latin typeface="Arial" charset="0"/>
                <a:ea typeface="ＭＳ Ｐゴシック" charset="0"/>
                <a:cs typeface="ＭＳ Ｐゴシック" charset="0"/>
              </a:rPr>
              <a:t>Frequency</a:t>
            </a:r>
            <a:endParaRPr lang="en-US" sz="4400" dirty="0">
              <a:latin typeface="Arial" charset="0"/>
              <a:ea typeface="ＭＳ Ｐゴシック" charset="0"/>
              <a:cs typeface="ＭＳ Ｐゴシック" charset="0"/>
            </a:endParaRPr>
          </a:p>
        </p:txBody>
      </p:sp>
      <p:sp>
        <p:nvSpPr>
          <p:cNvPr id="29699" name="Rectangle 3"/>
          <p:cNvSpPr>
            <a:spLocks noChangeArrowheads="1"/>
          </p:cNvSpPr>
          <p:nvPr/>
        </p:nvSpPr>
        <p:spPr bwMode="auto">
          <a:xfrm>
            <a:off x="644525" y="1262063"/>
            <a:ext cx="8396288" cy="534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342900" indent="-342900">
              <a:spcBef>
                <a:spcPct val="50000"/>
              </a:spcBef>
              <a:buClr>
                <a:srgbClr val="3399FF"/>
              </a:buClr>
              <a:buFont typeface="Wingdings" charset="0"/>
              <a:buChar char="§"/>
            </a:pPr>
            <a:endParaRPr lang="en-AU" sz="2400">
              <a:solidFill>
                <a:srgbClr val="326A94"/>
              </a:solidFill>
            </a:endParaRPr>
          </a:p>
          <a:p>
            <a:pPr marL="342900" indent="-342900">
              <a:spcBef>
                <a:spcPct val="50000"/>
              </a:spcBef>
              <a:buClr>
                <a:srgbClr val="3399FF"/>
              </a:buClr>
              <a:buFont typeface="Wingdings" charset="0"/>
              <a:buChar char="§"/>
            </a:pPr>
            <a:endParaRPr lang="en-AU" sz="2400">
              <a:solidFill>
                <a:srgbClr val="326A94"/>
              </a:solidFill>
            </a:endParaRPr>
          </a:p>
          <a:p>
            <a:pPr marL="342900" indent="-342900">
              <a:spcBef>
                <a:spcPct val="50000"/>
              </a:spcBef>
              <a:buClr>
                <a:srgbClr val="3399FF"/>
              </a:buClr>
              <a:buFont typeface="Wingdings" charset="0"/>
              <a:buChar char="§"/>
            </a:pPr>
            <a:endParaRPr lang="en-AU" sz="2400">
              <a:solidFill>
                <a:srgbClr val="326A94"/>
              </a:solidFill>
            </a:endParaRPr>
          </a:p>
          <a:p>
            <a:pPr marL="342900" indent="-342900">
              <a:spcBef>
                <a:spcPct val="50000"/>
              </a:spcBef>
              <a:buClr>
                <a:srgbClr val="3399FF"/>
              </a:buClr>
              <a:buFont typeface="Wingdings" charset="0"/>
              <a:buChar char="§"/>
            </a:pPr>
            <a:endParaRPr lang="en-AU" sz="2400">
              <a:solidFill>
                <a:srgbClr val="326A94"/>
              </a:solidFill>
            </a:endParaRPr>
          </a:p>
          <a:p>
            <a:pPr marL="342900" indent="-342900">
              <a:spcBef>
                <a:spcPct val="50000"/>
              </a:spcBef>
              <a:buClr>
                <a:srgbClr val="3399FF"/>
              </a:buClr>
              <a:buFont typeface="Wingdings" charset="0"/>
              <a:buChar char="§"/>
            </a:pPr>
            <a:endParaRPr lang="en-AU" sz="2400">
              <a:solidFill>
                <a:srgbClr val="326A94"/>
              </a:solidFill>
            </a:endParaRPr>
          </a:p>
          <a:p>
            <a:pPr marL="342900" indent="-342900">
              <a:spcBef>
                <a:spcPct val="50000"/>
              </a:spcBef>
              <a:buClr>
                <a:srgbClr val="3399FF"/>
              </a:buClr>
              <a:buFont typeface="Wingdings" charset="0"/>
              <a:buChar char="§"/>
            </a:pPr>
            <a:endParaRPr lang="en-AU" sz="2400">
              <a:solidFill>
                <a:srgbClr val="326A94"/>
              </a:solidFill>
            </a:endParaRPr>
          </a:p>
          <a:p>
            <a:pPr marL="342900" indent="-342900">
              <a:spcBef>
                <a:spcPct val="50000"/>
              </a:spcBef>
              <a:buClr>
                <a:srgbClr val="3399FF"/>
              </a:buClr>
              <a:buFont typeface="Wingdings" charset="0"/>
              <a:buChar char="§"/>
            </a:pPr>
            <a:endParaRPr lang="en-AU" sz="2400">
              <a:solidFill>
                <a:srgbClr val="326A94"/>
              </a:solidFill>
            </a:endParaRPr>
          </a:p>
          <a:p>
            <a:pPr marL="342900" indent="-342900">
              <a:spcBef>
                <a:spcPct val="50000"/>
              </a:spcBef>
              <a:buClr>
                <a:srgbClr val="3399FF"/>
              </a:buClr>
              <a:buFont typeface="Wingdings" charset="0"/>
              <a:buChar char="§"/>
            </a:pPr>
            <a:endParaRPr lang="en-AU" sz="1100">
              <a:solidFill>
                <a:srgbClr val="326A94"/>
              </a:solidFill>
            </a:endParaRPr>
          </a:p>
          <a:p>
            <a:pPr marL="800100" lvl="1" indent="-342900">
              <a:spcBef>
                <a:spcPct val="50000"/>
              </a:spcBef>
              <a:buSzPct val="120000"/>
              <a:buFont typeface="Arial" charset="0"/>
              <a:buChar char="―"/>
            </a:pPr>
            <a:r>
              <a:rPr lang="en-AU" sz="2400"/>
              <a:t> poorer with snapshots (intensity doesn</a:t>
            </a:r>
            <a:r>
              <a:rPr lang="ja-JP" altLang="en-AU" sz="2400"/>
              <a:t>’</a:t>
            </a:r>
            <a:r>
              <a:rPr lang="en-AU" sz="2400"/>
              <a:t>t help)</a:t>
            </a:r>
          </a:p>
          <a:p>
            <a:pPr marL="800100" lvl="1" indent="-342900">
              <a:spcBef>
                <a:spcPts val="438"/>
              </a:spcBef>
              <a:buSzPct val="120000"/>
              <a:buFont typeface="Arial" charset="0"/>
              <a:buChar char="―"/>
            </a:pPr>
            <a:r>
              <a:rPr lang="en-AU" sz="2400"/>
              <a:t> stratification critical for reliable signal detection</a:t>
            </a:r>
          </a:p>
        </p:txBody>
      </p:sp>
      <p:pic>
        <p:nvPicPr>
          <p:cNvPr id="72" name="Picture 71" descr="patchy.jpg"/>
          <p:cNvPicPr>
            <a:picLocks noChangeAspect="1"/>
          </p:cNvPicPr>
          <p:nvPr/>
        </p:nvPicPr>
        <p:blipFill>
          <a:blip r:embed="rId3"/>
          <a:stretch>
            <a:fillRect/>
          </a:stretch>
        </p:blipFill>
        <p:spPr>
          <a:xfrm>
            <a:off x="676800" y="1375646"/>
            <a:ext cx="7921752" cy="35577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4038" name="Text Box 16"/>
          <p:cNvSpPr txBox="1">
            <a:spLocks noChangeArrowheads="1"/>
          </p:cNvSpPr>
          <p:nvPr/>
        </p:nvSpPr>
        <p:spPr bwMode="auto">
          <a:xfrm>
            <a:off x="7426325" y="1476375"/>
            <a:ext cx="1065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b="1">
                <a:solidFill>
                  <a:srgbClr val="EA5F00"/>
                </a:solidFill>
              </a:rPr>
              <a:t>Patchy</a:t>
            </a:r>
            <a:endParaRPr lang="en-AU" b="1">
              <a:solidFill>
                <a:srgbClr val="EA5F00"/>
              </a:solidFill>
            </a:endParaRPr>
          </a:p>
        </p:txBody>
      </p:sp>
    </p:spTree>
    <p:extLst>
      <p:ext uri="{BB962C8B-B14F-4D97-AF65-F5344CB8AC3E}">
        <p14:creationId xmlns:p14="http://schemas.microsoft.com/office/powerpoint/2010/main" val="157196898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699">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69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1103312" y="82550"/>
            <a:ext cx="8040687" cy="935038"/>
          </a:xfrm>
        </p:spPr>
        <p:txBody>
          <a:bodyPr/>
          <a:lstStyle/>
          <a:p>
            <a:r>
              <a:rPr lang="en-AU" sz="4400" dirty="0" smtClean="0">
                <a:latin typeface="Arial" charset="0"/>
                <a:ea typeface="ＭＳ Ｐゴシック" charset="0"/>
                <a:cs typeface="ＭＳ Ｐゴシック" charset="0"/>
              </a:rPr>
              <a:t>Look at reference relationships</a:t>
            </a:r>
            <a:endParaRPr lang="en-US" sz="4400" dirty="0">
              <a:latin typeface="Arial" charset="0"/>
              <a:ea typeface="ＭＳ Ｐゴシック" charset="0"/>
              <a:cs typeface="ＭＳ Ｐゴシック" charset="0"/>
            </a:endParaRPr>
          </a:p>
        </p:txBody>
      </p:sp>
      <p:sp>
        <p:nvSpPr>
          <p:cNvPr id="104451" name="Rectangle 3"/>
          <p:cNvSpPr>
            <a:spLocks noChangeArrowheads="1"/>
          </p:cNvSpPr>
          <p:nvPr/>
        </p:nvSpPr>
        <p:spPr bwMode="auto">
          <a:xfrm>
            <a:off x="644525" y="1262063"/>
            <a:ext cx="8396288" cy="534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342900" indent="-342900">
              <a:spcBef>
                <a:spcPct val="50000"/>
              </a:spcBef>
              <a:buClr>
                <a:srgbClr val="3399FF"/>
              </a:buClr>
              <a:buSzPct val="120000"/>
              <a:buFont typeface="Wingdings" charset="0"/>
              <a:buChar char="§"/>
            </a:pPr>
            <a:r>
              <a:rPr lang="en-AU" sz="2400" dirty="0">
                <a:solidFill>
                  <a:srgbClr val="326A94"/>
                </a:solidFill>
              </a:rPr>
              <a:t>Reference directions not universal even within an LME</a:t>
            </a:r>
          </a:p>
          <a:p>
            <a:pPr marL="800100" lvl="2" indent="-342900">
              <a:spcBef>
                <a:spcPct val="50000"/>
              </a:spcBef>
              <a:buSzPct val="120000"/>
              <a:buFont typeface="Arial" charset="0"/>
              <a:buChar char="―"/>
            </a:pPr>
            <a:r>
              <a:rPr lang="en-AU" sz="2400" dirty="0"/>
              <a:t>	makes </a:t>
            </a:r>
            <a:r>
              <a:rPr lang="ja-JP" altLang="en-AU" sz="2400" dirty="0"/>
              <a:t>“</a:t>
            </a:r>
            <a:r>
              <a:rPr lang="en-AU" sz="2400" dirty="0"/>
              <a:t>simple management rules</a:t>
            </a:r>
            <a:r>
              <a:rPr lang="ja-JP" altLang="en-AU" sz="2400" dirty="0"/>
              <a:t>”</a:t>
            </a:r>
            <a:r>
              <a:rPr lang="en-AU" sz="2400" dirty="0"/>
              <a:t> tricky</a:t>
            </a:r>
          </a:p>
          <a:p>
            <a:pPr marL="342900" indent="-342900">
              <a:spcBef>
                <a:spcPct val="50000"/>
              </a:spcBef>
              <a:buClr>
                <a:srgbClr val="3399FF"/>
              </a:buClr>
              <a:buSzPct val="120000"/>
              <a:buFont typeface="Wingdings" charset="0"/>
              <a:buChar char="§"/>
            </a:pPr>
            <a:endParaRPr lang="en-AU" sz="2400" dirty="0">
              <a:solidFill>
                <a:srgbClr val="326A94"/>
              </a:solidFill>
            </a:endParaRPr>
          </a:p>
          <a:p>
            <a:pPr marL="342900" indent="-342900">
              <a:spcBef>
                <a:spcPct val="50000"/>
              </a:spcBef>
              <a:buClr>
                <a:srgbClr val="3399FF"/>
              </a:buClr>
              <a:buSzPct val="120000"/>
              <a:buFont typeface="Wingdings" charset="0"/>
              <a:buChar char="§"/>
            </a:pPr>
            <a:endParaRPr lang="en-AU" sz="2400" dirty="0">
              <a:solidFill>
                <a:srgbClr val="326A94"/>
              </a:solidFill>
            </a:endParaRPr>
          </a:p>
          <a:p>
            <a:pPr marL="800100" lvl="1" indent="-342900">
              <a:spcBef>
                <a:spcPct val="50000"/>
              </a:spcBef>
              <a:buClr>
                <a:srgbClr val="3399FF"/>
              </a:buClr>
              <a:buSzPct val="120000"/>
              <a:buFont typeface="Arial" charset="0"/>
              <a:buChar char="―"/>
            </a:pPr>
            <a:endParaRPr lang="en-AU" sz="2400" dirty="0">
              <a:solidFill>
                <a:srgbClr val="326A94"/>
              </a:solidFill>
            </a:endParaRPr>
          </a:p>
        </p:txBody>
      </p:sp>
      <p:pic>
        <p:nvPicPr>
          <p:cNvPr id="104452" name="Picture 9" descr="syst_specifci_ezamp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17738" y="2311400"/>
            <a:ext cx="4564062" cy="44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p:cNvCxnSpPr/>
          <p:nvPr/>
        </p:nvCxnSpPr>
        <p:spPr>
          <a:xfrm flipV="1">
            <a:off x="3186113" y="2897188"/>
            <a:ext cx="3241675" cy="2344737"/>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141663" y="5368925"/>
            <a:ext cx="1538287" cy="6238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53127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AU" sz="4400" dirty="0"/>
              <a:t>Potential ecological indicators</a:t>
            </a:r>
            <a:endParaRPr lang="en-AU" sz="4400" dirty="0">
              <a:solidFill>
                <a:srgbClr val="FF0000"/>
              </a:solidFill>
            </a:endParaRPr>
          </a:p>
        </p:txBody>
      </p:sp>
      <p:sp>
        <p:nvSpPr>
          <p:cNvPr id="82947" name="Rectangle 3"/>
          <p:cNvSpPr>
            <a:spLocks noGrp="1" noChangeArrowheads="1"/>
          </p:cNvSpPr>
          <p:nvPr>
            <p:ph type="body" idx="1"/>
          </p:nvPr>
        </p:nvSpPr>
        <p:spPr>
          <a:xfrm>
            <a:off x="1103313" y="1385888"/>
            <a:ext cx="7418387" cy="5106987"/>
          </a:xfrm>
        </p:spPr>
        <p:txBody>
          <a:bodyPr/>
          <a:lstStyle/>
          <a:p>
            <a:pPr>
              <a:buFont typeface="Wingdings" charset="2"/>
              <a:buChar char="§"/>
            </a:pPr>
            <a:r>
              <a:rPr lang="en-US" sz="2200" dirty="0" smtClean="0"/>
              <a:t> </a:t>
            </a:r>
            <a:r>
              <a:rPr lang="en-US" sz="2200" dirty="0" smtClean="0">
                <a:solidFill>
                  <a:srgbClr val="326A94"/>
                </a:solidFill>
              </a:rPr>
              <a:t>Relative </a:t>
            </a:r>
            <a:r>
              <a:rPr lang="en-US" sz="2200" dirty="0">
                <a:solidFill>
                  <a:srgbClr val="326A94"/>
                </a:solidFill>
              </a:rPr>
              <a:t>biomass (compared with ‘virgin’ system)</a:t>
            </a:r>
          </a:p>
          <a:p>
            <a:pPr lvl="1">
              <a:buFont typeface="Arial" charset="0"/>
              <a:buChar char="–"/>
            </a:pPr>
            <a:r>
              <a:rPr lang="en-US" sz="2200" dirty="0"/>
              <a:t> either of individual groups or indicator species</a:t>
            </a:r>
          </a:p>
          <a:p>
            <a:pPr lvl="1">
              <a:buFont typeface="Arial" charset="0"/>
              <a:buChar char="–"/>
            </a:pPr>
            <a:r>
              <a:rPr lang="en-US" sz="2200" dirty="0"/>
              <a:t> ecosystem as a whole</a:t>
            </a:r>
          </a:p>
          <a:p>
            <a:pPr>
              <a:buFont typeface="Wingdings" charset="2"/>
              <a:buChar char="§"/>
            </a:pPr>
            <a:r>
              <a:rPr lang="en-US" sz="2200" dirty="0" smtClean="0"/>
              <a:t> </a:t>
            </a:r>
            <a:r>
              <a:rPr lang="en-US" sz="2200" dirty="0" smtClean="0">
                <a:solidFill>
                  <a:srgbClr val="326A94"/>
                </a:solidFill>
              </a:rPr>
              <a:t>Biogenic </a:t>
            </a:r>
            <a:r>
              <a:rPr lang="en-US" sz="2200" dirty="0">
                <a:solidFill>
                  <a:srgbClr val="326A94"/>
                </a:solidFill>
              </a:rPr>
              <a:t>habitat cover</a:t>
            </a:r>
          </a:p>
          <a:p>
            <a:pPr lvl="1">
              <a:buFont typeface="Arial" charset="0"/>
              <a:buChar char="–"/>
            </a:pPr>
            <a:r>
              <a:rPr lang="en-US" sz="2200" dirty="0"/>
              <a:t> </a:t>
            </a:r>
            <a:r>
              <a:rPr lang="en-US" sz="2200" dirty="0" err="1"/>
              <a:t>eg</a:t>
            </a:r>
            <a:r>
              <a:rPr lang="en-US" sz="2200" dirty="0"/>
              <a:t>, sponges, </a:t>
            </a:r>
            <a:r>
              <a:rPr lang="en-US" sz="2200" dirty="0" err="1"/>
              <a:t>seagrass</a:t>
            </a:r>
            <a:r>
              <a:rPr lang="en-US" sz="2200" dirty="0"/>
              <a:t>, </a:t>
            </a:r>
            <a:r>
              <a:rPr lang="en-US" sz="2200" dirty="0" err="1"/>
              <a:t>macroalgae</a:t>
            </a:r>
            <a:endParaRPr lang="en-US" sz="2200" dirty="0">
              <a:solidFill>
                <a:schemeClr val="hlink"/>
              </a:solidFill>
            </a:endParaRPr>
          </a:p>
          <a:p>
            <a:pPr>
              <a:buFont typeface="Wingdings" charset="2"/>
              <a:buChar char="§"/>
            </a:pPr>
            <a:r>
              <a:rPr lang="en-US" sz="2200" dirty="0" smtClean="0"/>
              <a:t> </a:t>
            </a:r>
            <a:r>
              <a:rPr lang="en-US" sz="2200" dirty="0" smtClean="0">
                <a:solidFill>
                  <a:srgbClr val="326A94"/>
                </a:solidFill>
              </a:rPr>
              <a:t>Biomass </a:t>
            </a:r>
            <a:r>
              <a:rPr lang="en-US" sz="2200" dirty="0">
                <a:solidFill>
                  <a:srgbClr val="326A94"/>
                </a:solidFill>
              </a:rPr>
              <a:t>ratios / aggregate biomass estimates</a:t>
            </a:r>
          </a:p>
          <a:p>
            <a:pPr lvl="1">
              <a:buFont typeface="Arial" charset="0"/>
              <a:buChar char="–"/>
            </a:pPr>
            <a:r>
              <a:rPr lang="en-US" sz="2200" dirty="0"/>
              <a:t> </a:t>
            </a:r>
            <a:r>
              <a:rPr lang="en-US" sz="2200" dirty="0" err="1"/>
              <a:t>eg</a:t>
            </a:r>
            <a:r>
              <a:rPr lang="en-US" sz="2200" dirty="0"/>
              <a:t>. </a:t>
            </a:r>
            <a:r>
              <a:rPr lang="en-US" sz="2200" dirty="0" err="1"/>
              <a:t>Pelagic:demersal</a:t>
            </a:r>
            <a:r>
              <a:rPr lang="en-US" sz="2200" dirty="0"/>
              <a:t>, </a:t>
            </a:r>
            <a:r>
              <a:rPr lang="en-US" sz="2200" dirty="0" err="1"/>
              <a:t>plantkivore:piscivore</a:t>
            </a:r>
            <a:r>
              <a:rPr lang="en-US" sz="2200" dirty="0"/>
              <a:t>, </a:t>
            </a:r>
            <a:r>
              <a:rPr lang="en-US" sz="2200" dirty="0" err="1"/>
              <a:t>infauna</a:t>
            </a:r>
            <a:r>
              <a:rPr lang="en-US" sz="2200" dirty="0"/>
              <a:t>: </a:t>
            </a:r>
            <a:r>
              <a:rPr lang="en-US" sz="2200" dirty="0" err="1"/>
              <a:t>epifauna</a:t>
            </a:r>
            <a:endParaRPr lang="en-US" sz="2200" dirty="0"/>
          </a:p>
          <a:p>
            <a:pPr>
              <a:buFont typeface="Wingdings" charset="2"/>
              <a:buChar char="§"/>
            </a:pPr>
            <a:r>
              <a:rPr lang="en-US" sz="2200" dirty="0" smtClean="0"/>
              <a:t> </a:t>
            </a:r>
            <a:r>
              <a:rPr lang="en-US" sz="2200" dirty="0" smtClean="0">
                <a:solidFill>
                  <a:srgbClr val="326A94"/>
                </a:solidFill>
              </a:rPr>
              <a:t>Average </a:t>
            </a:r>
            <a:r>
              <a:rPr lang="en-US" sz="2200" dirty="0">
                <a:solidFill>
                  <a:srgbClr val="326A94"/>
                </a:solidFill>
              </a:rPr>
              <a:t>trophic levels</a:t>
            </a:r>
          </a:p>
          <a:p>
            <a:pPr lvl="1">
              <a:buFont typeface="Arial" charset="0"/>
              <a:buChar char="–"/>
            </a:pPr>
            <a:r>
              <a:rPr lang="en-US" sz="2200" dirty="0"/>
              <a:t> </a:t>
            </a:r>
            <a:r>
              <a:rPr lang="en-US" sz="2200" dirty="0" err="1"/>
              <a:t>eg</a:t>
            </a:r>
            <a:r>
              <a:rPr lang="en-US" sz="2200" dirty="0"/>
              <a:t>. Have we removed all top predators</a:t>
            </a:r>
          </a:p>
          <a:p>
            <a:pPr>
              <a:buFont typeface="Wingdings" charset="2"/>
              <a:buChar char="§"/>
            </a:pPr>
            <a:r>
              <a:rPr lang="en-US" sz="2200" dirty="0" smtClean="0"/>
              <a:t> </a:t>
            </a:r>
            <a:r>
              <a:rPr lang="en-US" sz="2200" dirty="0" smtClean="0">
                <a:solidFill>
                  <a:srgbClr val="326A94"/>
                </a:solidFill>
              </a:rPr>
              <a:t>Size </a:t>
            </a:r>
            <a:r>
              <a:rPr lang="en-US" sz="2200" dirty="0">
                <a:solidFill>
                  <a:srgbClr val="326A94"/>
                </a:solidFill>
              </a:rPr>
              <a:t>distribution </a:t>
            </a:r>
          </a:p>
          <a:p>
            <a:pPr lvl="1">
              <a:buFont typeface="Arial" charset="0"/>
              <a:buChar char="–"/>
            </a:pPr>
            <a:r>
              <a:rPr lang="en-US" sz="2200" dirty="0"/>
              <a:t> Abundance/biomass curves</a:t>
            </a:r>
          </a:p>
          <a:p>
            <a:pPr>
              <a:buClr>
                <a:schemeClr val="accent1"/>
              </a:buClr>
              <a:buFont typeface="Wingdings" charset="2"/>
              <a:buChar char="§"/>
            </a:pPr>
            <a:r>
              <a:rPr lang="en-US" sz="2200" dirty="0" smtClean="0">
                <a:solidFill>
                  <a:schemeClr val="accent5">
                    <a:lumMod val="50000"/>
                  </a:schemeClr>
                </a:solidFill>
              </a:rPr>
              <a:t> Taxonomic </a:t>
            </a:r>
            <a:r>
              <a:rPr lang="en-US" sz="2200" dirty="0">
                <a:solidFill>
                  <a:schemeClr val="accent5">
                    <a:lumMod val="50000"/>
                  </a:schemeClr>
                </a:solidFill>
              </a:rPr>
              <a:t>diversity</a:t>
            </a:r>
            <a:endParaRPr lang="en-AU" sz="2200" dirty="0">
              <a:solidFill>
                <a:schemeClr val="accent5">
                  <a:lumMod val="50000"/>
                </a:schemeClr>
              </a:solidFill>
            </a:endParaRPr>
          </a:p>
        </p:txBody>
      </p:sp>
    </p:spTree>
    <p:extLst>
      <p:ext uri="{BB962C8B-B14F-4D97-AF65-F5344CB8AC3E}">
        <p14:creationId xmlns:p14="http://schemas.microsoft.com/office/powerpoint/2010/main" val="150497120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sz="4400" dirty="0"/>
              <a:t>Potential fisheries indicators</a:t>
            </a:r>
            <a:endParaRPr lang="en-AU" sz="4400" dirty="0">
              <a:solidFill>
                <a:srgbClr val="FF0000"/>
              </a:solidFill>
            </a:endParaRPr>
          </a:p>
        </p:txBody>
      </p:sp>
      <p:sp>
        <p:nvSpPr>
          <p:cNvPr id="84995" name="Rectangle 3"/>
          <p:cNvSpPr>
            <a:spLocks noGrp="1" noChangeArrowheads="1"/>
          </p:cNvSpPr>
          <p:nvPr>
            <p:ph type="body" idx="1"/>
          </p:nvPr>
        </p:nvSpPr>
        <p:spPr/>
        <p:txBody>
          <a:bodyPr/>
          <a:lstStyle/>
          <a:p>
            <a:pPr>
              <a:buFont typeface="Wingdings" charset="2"/>
              <a:buChar char="§"/>
            </a:pPr>
            <a:r>
              <a:rPr lang="en-US" sz="2200" dirty="0" smtClean="0"/>
              <a:t> </a:t>
            </a:r>
            <a:r>
              <a:rPr lang="en-US" sz="2200" dirty="0" smtClean="0">
                <a:solidFill>
                  <a:srgbClr val="326A94"/>
                </a:solidFill>
              </a:rPr>
              <a:t>Catch </a:t>
            </a:r>
            <a:r>
              <a:rPr lang="en-US" sz="2200" dirty="0">
                <a:solidFill>
                  <a:srgbClr val="326A94"/>
                </a:solidFill>
              </a:rPr>
              <a:t>and CPUE</a:t>
            </a:r>
          </a:p>
          <a:p>
            <a:pPr lvl="1">
              <a:buFont typeface="Arial" charset="0"/>
              <a:buChar char="–"/>
            </a:pPr>
            <a:r>
              <a:rPr lang="en-US" sz="2200" dirty="0"/>
              <a:t> Total and relative magnitude</a:t>
            </a:r>
          </a:p>
          <a:p>
            <a:pPr lvl="1"/>
            <a:endParaRPr lang="en-US" sz="800" dirty="0"/>
          </a:p>
          <a:p>
            <a:pPr>
              <a:buFont typeface="Wingdings" charset="2"/>
              <a:buChar char="§"/>
            </a:pPr>
            <a:r>
              <a:rPr lang="en-US" sz="2200" dirty="0" smtClean="0"/>
              <a:t> </a:t>
            </a:r>
            <a:r>
              <a:rPr lang="en-US" sz="2200" dirty="0" smtClean="0">
                <a:solidFill>
                  <a:srgbClr val="326A94"/>
                </a:solidFill>
              </a:rPr>
              <a:t>Discards</a:t>
            </a:r>
            <a:endParaRPr lang="en-US" sz="2200" dirty="0">
              <a:solidFill>
                <a:srgbClr val="326A94"/>
              </a:solidFill>
            </a:endParaRPr>
          </a:p>
          <a:p>
            <a:pPr lvl="1">
              <a:buFont typeface="Arial" charset="0"/>
              <a:buChar char="–"/>
            </a:pPr>
            <a:r>
              <a:rPr lang="en-US" sz="2200" dirty="0"/>
              <a:t> In relation to target species</a:t>
            </a:r>
          </a:p>
          <a:p>
            <a:pPr lvl="1"/>
            <a:endParaRPr lang="en-US" sz="800" dirty="0"/>
          </a:p>
          <a:p>
            <a:pPr>
              <a:buFont typeface="Wingdings" charset="2"/>
              <a:buChar char="§"/>
            </a:pPr>
            <a:r>
              <a:rPr lang="en-US" sz="2200" dirty="0" smtClean="0"/>
              <a:t> </a:t>
            </a:r>
            <a:r>
              <a:rPr lang="en-US" sz="2200" dirty="0" smtClean="0">
                <a:solidFill>
                  <a:srgbClr val="326A94"/>
                </a:solidFill>
              </a:rPr>
              <a:t>Spawning </a:t>
            </a:r>
            <a:r>
              <a:rPr lang="en-US" sz="2200" dirty="0">
                <a:solidFill>
                  <a:srgbClr val="326A94"/>
                </a:solidFill>
              </a:rPr>
              <a:t>stock size of target species</a:t>
            </a:r>
          </a:p>
          <a:p>
            <a:endParaRPr lang="en-US" sz="800" dirty="0"/>
          </a:p>
          <a:p>
            <a:pPr>
              <a:buFont typeface="Wingdings" charset="2"/>
              <a:buChar char="§"/>
            </a:pPr>
            <a:r>
              <a:rPr lang="en-US" sz="2200" dirty="0" smtClean="0"/>
              <a:t> </a:t>
            </a:r>
            <a:r>
              <a:rPr lang="en-US" sz="2200" dirty="0" smtClean="0">
                <a:solidFill>
                  <a:srgbClr val="326A94"/>
                </a:solidFill>
              </a:rPr>
              <a:t>Size </a:t>
            </a:r>
            <a:r>
              <a:rPr lang="en-US" sz="2200" dirty="0">
                <a:solidFill>
                  <a:srgbClr val="326A94"/>
                </a:solidFill>
              </a:rPr>
              <a:t>of individuals of target species</a:t>
            </a:r>
          </a:p>
          <a:p>
            <a:endParaRPr lang="en-US" sz="800" dirty="0"/>
          </a:p>
          <a:p>
            <a:pPr>
              <a:buFont typeface="Wingdings" charset="2"/>
              <a:buChar char="§"/>
            </a:pPr>
            <a:r>
              <a:rPr lang="en-US" sz="2200" dirty="0" smtClean="0"/>
              <a:t> </a:t>
            </a:r>
            <a:r>
              <a:rPr lang="en-US" sz="2200" dirty="0" smtClean="0">
                <a:solidFill>
                  <a:srgbClr val="326A94"/>
                </a:solidFill>
              </a:rPr>
              <a:t>Total </a:t>
            </a:r>
            <a:r>
              <a:rPr lang="en-US" sz="2200" dirty="0">
                <a:solidFill>
                  <a:srgbClr val="326A94"/>
                </a:solidFill>
              </a:rPr>
              <a:t>value $</a:t>
            </a:r>
          </a:p>
          <a:p>
            <a:endParaRPr lang="en-US" sz="800" dirty="0"/>
          </a:p>
          <a:p>
            <a:pPr>
              <a:buFont typeface="Wingdings" charset="2"/>
              <a:buChar char="§"/>
            </a:pPr>
            <a:r>
              <a:rPr lang="en-US" sz="2200" dirty="0" smtClean="0"/>
              <a:t> </a:t>
            </a:r>
            <a:r>
              <a:rPr lang="en-US" sz="2200" dirty="0" smtClean="0">
                <a:solidFill>
                  <a:srgbClr val="326A94"/>
                </a:solidFill>
              </a:rPr>
              <a:t>Social </a:t>
            </a:r>
            <a:r>
              <a:rPr lang="en-US" sz="2200" dirty="0">
                <a:solidFill>
                  <a:srgbClr val="326A94"/>
                </a:solidFill>
              </a:rPr>
              <a:t>perception (based on surveys of public concern)</a:t>
            </a:r>
            <a:endParaRPr lang="en-AU" sz="2200" dirty="0">
              <a:solidFill>
                <a:srgbClr val="326A94"/>
              </a:solidFill>
            </a:endParaRPr>
          </a:p>
        </p:txBody>
      </p:sp>
    </p:spTree>
    <p:extLst>
      <p:ext uri="{BB962C8B-B14F-4D97-AF65-F5344CB8AC3E}">
        <p14:creationId xmlns:p14="http://schemas.microsoft.com/office/powerpoint/2010/main" val="400769383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097" name="Group 25"/>
          <p:cNvGrpSpPr>
            <a:grpSpLocks/>
          </p:cNvGrpSpPr>
          <p:nvPr/>
        </p:nvGrpSpPr>
        <p:grpSpPr bwMode="auto">
          <a:xfrm>
            <a:off x="914400" y="4360863"/>
            <a:ext cx="6291263" cy="2497137"/>
            <a:chOff x="576" y="2747"/>
            <a:chExt cx="3963" cy="1573"/>
          </a:xfrm>
        </p:grpSpPr>
        <p:sp>
          <p:nvSpPr>
            <p:cNvPr id="131087" name="Rectangle 15"/>
            <p:cNvSpPr>
              <a:spLocks noChangeArrowheads="1"/>
            </p:cNvSpPr>
            <p:nvPr/>
          </p:nvSpPr>
          <p:spPr bwMode="auto">
            <a:xfrm>
              <a:off x="576" y="4164"/>
              <a:ext cx="3222" cy="156"/>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aphicFrame>
          <p:nvGraphicFramePr>
            <p:cNvPr id="131081" name="Object 9"/>
            <p:cNvGraphicFramePr>
              <a:graphicFrameLocks noChangeAspect="1"/>
            </p:cNvGraphicFramePr>
            <p:nvPr/>
          </p:nvGraphicFramePr>
          <p:xfrm>
            <a:off x="1640" y="2747"/>
            <a:ext cx="2265" cy="1503"/>
          </p:xfrm>
          <a:graphic>
            <a:graphicData uri="http://schemas.openxmlformats.org/presentationml/2006/ole">
              <mc:AlternateContent xmlns:mc="http://schemas.openxmlformats.org/markup-compatibility/2006">
                <mc:Choice xmlns:v="urn:schemas-microsoft-com:vml" Requires="v">
                  <p:oleObj spid="_x0000_s152597" name="Chart" r:id="rId5" imgW="5886450" imgH="3905098" progId="Excel.Chart.8">
                    <p:embed/>
                  </p:oleObj>
                </mc:Choice>
                <mc:Fallback>
                  <p:oleObj name="Chart" r:id="rId5" imgW="5886450" imgH="3905098" progId="Excel.Char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0" y="2747"/>
                          <a:ext cx="2265" cy="1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1083" name="Rectangle 11"/>
            <p:cNvSpPr>
              <a:spLocks noChangeArrowheads="1"/>
            </p:cNvSpPr>
            <p:nvPr/>
          </p:nvSpPr>
          <p:spPr bwMode="auto">
            <a:xfrm>
              <a:off x="1656" y="2768"/>
              <a:ext cx="2224" cy="1460"/>
            </a:xfrm>
            <a:prstGeom prst="rect">
              <a:avLst/>
            </a:prstGeom>
            <a:noFill/>
            <a:ln w="571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086" name="Rectangle 14"/>
            <p:cNvSpPr>
              <a:spLocks noChangeArrowheads="1"/>
            </p:cNvSpPr>
            <p:nvPr/>
          </p:nvSpPr>
          <p:spPr bwMode="auto">
            <a:xfrm>
              <a:off x="3480" y="3064"/>
              <a:ext cx="328" cy="160"/>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088" name="Text Box 16"/>
            <p:cNvSpPr txBox="1">
              <a:spLocks noChangeArrowheads="1"/>
            </p:cNvSpPr>
            <p:nvPr/>
          </p:nvSpPr>
          <p:spPr bwMode="auto">
            <a:xfrm>
              <a:off x="2318" y="4087"/>
              <a:ext cx="9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AU"/>
                <a:t>Spatial scale</a:t>
              </a:r>
            </a:p>
          </p:txBody>
        </p:sp>
        <p:sp>
          <p:nvSpPr>
            <p:cNvPr id="131089" name="Text Box 17"/>
            <p:cNvSpPr txBox="1">
              <a:spLocks noChangeArrowheads="1"/>
            </p:cNvSpPr>
            <p:nvPr/>
          </p:nvSpPr>
          <p:spPr bwMode="auto">
            <a:xfrm>
              <a:off x="3855" y="3033"/>
              <a:ext cx="6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AU"/>
                <a:t>Scenario</a:t>
              </a:r>
            </a:p>
          </p:txBody>
        </p:sp>
        <p:sp>
          <p:nvSpPr>
            <p:cNvPr id="131090" name="Text Box 18"/>
            <p:cNvSpPr txBox="1">
              <a:spLocks noChangeArrowheads="1"/>
            </p:cNvSpPr>
            <p:nvPr/>
          </p:nvSpPr>
          <p:spPr bwMode="auto">
            <a:xfrm rot="16200000">
              <a:off x="1310" y="3404"/>
              <a:ext cx="4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AU"/>
                <a:t>Score</a:t>
              </a:r>
            </a:p>
          </p:txBody>
        </p:sp>
      </p:grpSp>
      <p:sp>
        <p:nvSpPr>
          <p:cNvPr id="131074" name="Rectangle 2"/>
          <p:cNvSpPr>
            <a:spLocks noGrp="1" noChangeArrowheads="1"/>
          </p:cNvSpPr>
          <p:nvPr>
            <p:ph type="title"/>
          </p:nvPr>
        </p:nvSpPr>
        <p:spPr>
          <a:noFill/>
          <a:extLst>
            <a:ext uri="{909E8E84-426E-40dd-AFC4-6F175D3DCCD1}">
              <a14:hiddenFill xmlns:a14="http://schemas.microsoft.com/office/drawing/2010/main">
                <a:solidFill>
                  <a:schemeClr val="bg1">
                    <a:alpha val="70000"/>
                  </a:schemeClr>
                </a:solidFill>
              </a14:hiddenFill>
            </a:ext>
          </a:extLst>
        </p:spPr>
        <p:txBody>
          <a:bodyPr/>
          <a:lstStyle/>
          <a:p>
            <a:r>
              <a:rPr lang="en-AU" sz="4400" dirty="0"/>
              <a:t>Assessing Performance</a:t>
            </a:r>
          </a:p>
        </p:txBody>
      </p:sp>
      <p:sp>
        <p:nvSpPr>
          <p:cNvPr id="131075" name="Rectangle 3"/>
          <p:cNvSpPr>
            <a:spLocks noGrp="1" noChangeArrowheads="1"/>
          </p:cNvSpPr>
          <p:nvPr>
            <p:ph type="body" sz="half" idx="1"/>
          </p:nvPr>
        </p:nvSpPr>
        <p:spPr>
          <a:xfrm>
            <a:off x="1103313" y="1385888"/>
            <a:ext cx="7335837" cy="4922837"/>
          </a:xfrm>
          <a:noFill/>
          <a:extLst>
            <a:ext uri="{909E8E84-426E-40dd-AFC4-6F175D3DCCD1}">
              <a14:hiddenFill xmlns:a14="http://schemas.microsoft.com/office/drawing/2010/main">
                <a:solidFill>
                  <a:schemeClr val="bg1"/>
                </a:solidFill>
              </a14:hiddenFill>
            </a:ext>
          </a:extLst>
        </p:spPr>
        <p:txBody>
          <a:bodyPr/>
          <a:lstStyle/>
          <a:p>
            <a:pPr>
              <a:buFont typeface="Wingdings" charset="2"/>
              <a:buChar char="§"/>
            </a:pPr>
            <a:r>
              <a:rPr lang="en-US" sz="2400" dirty="0"/>
              <a:t> </a:t>
            </a:r>
            <a:r>
              <a:rPr lang="en-US" sz="2400" dirty="0">
                <a:solidFill>
                  <a:srgbClr val="326A94"/>
                </a:solidFill>
              </a:rPr>
              <a:t>Actual signal </a:t>
            </a:r>
            <a:r>
              <a:rPr lang="en-US" sz="2400" dirty="0" err="1">
                <a:solidFill>
                  <a:srgbClr val="326A94"/>
                </a:solidFill>
              </a:rPr>
              <a:t>vs</a:t>
            </a:r>
            <a:r>
              <a:rPr lang="en-US" sz="2400" dirty="0">
                <a:solidFill>
                  <a:srgbClr val="326A94"/>
                </a:solidFill>
              </a:rPr>
              <a:t> indicator signal</a:t>
            </a:r>
          </a:p>
          <a:p>
            <a:pPr lvl="1">
              <a:buFont typeface="Arial" charset="0"/>
              <a:buChar char="–"/>
            </a:pPr>
            <a:r>
              <a:rPr lang="en-US" sz="2400" dirty="0"/>
              <a:t> correlation plot</a:t>
            </a:r>
          </a:p>
          <a:p>
            <a:pPr lvl="1">
              <a:buFont typeface="Arial" charset="0"/>
              <a:buChar char="–"/>
            </a:pPr>
            <a:endParaRPr lang="en-US" sz="2400" dirty="0"/>
          </a:p>
          <a:p>
            <a:pPr lvl="1">
              <a:buFont typeface="Arial" charset="0"/>
              <a:buChar char="–"/>
            </a:pPr>
            <a:endParaRPr lang="en-US" sz="2400" dirty="0"/>
          </a:p>
          <a:p>
            <a:pPr lvl="1">
              <a:buFont typeface="Arial" charset="0"/>
              <a:buChar char="–"/>
            </a:pPr>
            <a:endParaRPr lang="en-US" sz="2400" dirty="0"/>
          </a:p>
          <a:p>
            <a:pPr lvl="1">
              <a:buFont typeface="Arial" charset="0"/>
              <a:buChar char="–"/>
            </a:pPr>
            <a:endParaRPr lang="en-US" sz="2400" dirty="0"/>
          </a:p>
          <a:p>
            <a:pPr lvl="1">
              <a:buFont typeface="Arial" charset="0"/>
              <a:buChar char="–"/>
            </a:pPr>
            <a:r>
              <a:rPr lang="en-US" sz="2400" dirty="0"/>
              <a:t> signal strength at different scales &amp; scenarios</a:t>
            </a:r>
          </a:p>
        </p:txBody>
      </p:sp>
      <p:grpSp>
        <p:nvGrpSpPr>
          <p:cNvPr id="131163" name="Group 91"/>
          <p:cNvGrpSpPr>
            <a:grpSpLocks/>
          </p:cNvGrpSpPr>
          <p:nvPr/>
        </p:nvGrpSpPr>
        <p:grpSpPr bwMode="auto">
          <a:xfrm>
            <a:off x="2433638" y="2133600"/>
            <a:ext cx="4830762" cy="1944688"/>
            <a:chOff x="1533" y="1344"/>
            <a:chExt cx="3043" cy="1225"/>
          </a:xfrm>
        </p:grpSpPr>
        <p:sp>
          <p:nvSpPr>
            <p:cNvPr id="131092" name="Line 20"/>
            <p:cNvSpPr>
              <a:spLocks noChangeShapeType="1"/>
            </p:cNvSpPr>
            <p:nvPr/>
          </p:nvSpPr>
          <p:spPr bwMode="auto">
            <a:xfrm flipV="1">
              <a:off x="1790" y="1424"/>
              <a:ext cx="0" cy="93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1093" name="Line 21"/>
            <p:cNvSpPr>
              <a:spLocks noChangeShapeType="1"/>
            </p:cNvSpPr>
            <p:nvPr/>
          </p:nvSpPr>
          <p:spPr bwMode="auto">
            <a:xfrm>
              <a:off x="1790" y="2358"/>
              <a:ext cx="184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1094" name="Text Box 22"/>
            <p:cNvSpPr txBox="1">
              <a:spLocks noChangeArrowheads="1"/>
            </p:cNvSpPr>
            <p:nvPr/>
          </p:nvSpPr>
          <p:spPr bwMode="auto">
            <a:xfrm>
              <a:off x="2398" y="2338"/>
              <a:ext cx="6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AU"/>
                <a:t>Attribute</a:t>
              </a:r>
            </a:p>
          </p:txBody>
        </p:sp>
        <p:sp>
          <p:nvSpPr>
            <p:cNvPr id="131095" name="Text Box 23"/>
            <p:cNvSpPr txBox="1">
              <a:spLocks noChangeArrowheads="1"/>
            </p:cNvSpPr>
            <p:nvPr/>
          </p:nvSpPr>
          <p:spPr bwMode="auto">
            <a:xfrm rot="16200000">
              <a:off x="1315" y="1741"/>
              <a:ext cx="6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AU"/>
                <a:t>Indicator</a:t>
              </a:r>
            </a:p>
          </p:txBody>
        </p:sp>
        <p:sp>
          <p:nvSpPr>
            <p:cNvPr id="131098" name="Line 26"/>
            <p:cNvSpPr>
              <a:spLocks noChangeShapeType="1"/>
            </p:cNvSpPr>
            <p:nvPr/>
          </p:nvSpPr>
          <p:spPr bwMode="auto">
            <a:xfrm flipV="1">
              <a:off x="1876" y="1541"/>
              <a:ext cx="1549" cy="709"/>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1099" name="Oval 27"/>
            <p:cNvSpPr>
              <a:spLocks noChangeArrowheads="1"/>
            </p:cNvSpPr>
            <p:nvPr/>
          </p:nvSpPr>
          <p:spPr bwMode="auto">
            <a:xfrm>
              <a:off x="1969" y="2154"/>
              <a:ext cx="27" cy="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00" name="Oval 28"/>
            <p:cNvSpPr>
              <a:spLocks noChangeArrowheads="1"/>
            </p:cNvSpPr>
            <p:nvPr/>
          </p:nvSpPr>
          <p:spPr bwMode="auto">
            <a:xfrm>
              <a:off x="2065" y="2170"/>
              <a:ext cx="27" cy="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01" name="Oval 29"/>
            <p:cNvSpPr>
              <a:spLocks noChangeArrowheads="1"/>
            </p:cNvSpPr>
            <p:nvPr/>
          </p:nvSpPr>
          <p:spPr bwMode="auto">
            <a:xfrm>
              <a:off x="2033" y="2130"/>
              <a:ext cx="27" cy="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02" name="Oval 30"/>
            <p:cNvSpPr>
              <a:spLocks noChangeArrowheads="1"/>
            </p:cNvSpPr>
            <p:nvPr/>
          </p:nvSpPr>
          <p:spPr bwMode="auto">
            <a:xfrm>
              <a:off x="2239" y="2118"/>
              <a:ext cx="27" cy="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03" name="Oval 31"/>
            <p:cNvSpPr>
              <a:spLocks noChangeArrowheads="1"/>
            </p:cNvSpPr>
            <p:nvPr/>
          </p:nvSpPr>
          <p:spPr bwMode="auto">
            <a:xfrm>
              <a:off x="2372" y="1901"/>
              <a:ext cx="27" cy="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04" name="Oval 32"/>
            <p:cNvSpPr>
              <a:spLocks noChangeArrowheads="1"/>
            </p:cNvSpPr>
            <p:nvPr/>
          </p:nvSpPr>
          <p:spPr bwMode="auto">
            <a:xfrm>
              <a:off x="2332" y="2053"/>
              <a:ext cx="27" cy="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05" name="Oval 33"/>
            <p:cNvSpPr>
              <a:spLocks noChangeArrowheads="1"/>
            </p:cNvSpPr>
            <p:nvPr/>
          </p:nvSpPr>
          <p:spPr bwMode="auto">
            <a:xfrm>
              <a:off x="2508" y="1917"/>
              <a:ext cx="27" cy="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06" name="Oval 34"/>
            <p:cNvSpPr>
              <a:spLocks noChangeArrowheads="1"/>
            </p:cNvSpPr>
            <p:nvPr/>
          </p:nvSpPr>
          <p:spPr bwMode="auto">
            <a:xfrm>
              <a:off x="2420" y="1973"/>
              <a:ext cx="27" cy="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07" name="Oval 35"/>
            <p:cNvSpPr>
              <a:spLocks noChangeArrowheads="1"/>
            </p:cNvSpPr>
            <p:nvPr/>
          </p:nvSpPr>
          <p:spPr bwMode="auto">
            <a:xfrm>
              <a:off x="2300" y="2037"/>
              <a:ext cx="27" cy="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08" name="Oval 36"/>
            <p:cNvSpPr>
              <a:spLocks noChangeArrowheads="1"/>
            </p:cNvSpPr>
            <p:nvPr/>
          </p:nvSpPr>
          <p:spPr bwMode="auto">
            <a:xfrm>
              <a:off x="2636" y="1901"/>
              <a:ext cx="27" cy="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09" name="Oval 37"/>
            <p:cNvSpPr>
              <a:spLocks noChangeArrowheads="1"/>
            </p:cNvSpPr>
            <p:nvPr/>
          </p:nvSpPr>
          <p:spPr bwMode="auto">
            <a:xfrm>
              <a:off x="3148" y="1757"/>
              <a:ext cx="27" cy="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10" name="Oval 38"/>
            <p:cNvSpPr>
              <a:spLocks noChangeArrowheads="1"/>
            </p:cNvSpPr>
            <p:nvPr/>
          </p:nvSpPr>
          <p:spPr bwMode="auto">
            <a:xfrm>
              <a:off x="3092" y="1621"/>
              <a:ext cx="27" cy="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11" name="Oval 39"/>
            <p:cNvSpPr>
              <a:spLocks noChangeArrowheads="1"/>
            </p:cNvSpPr>
            <p:nvPr/>
          </p:nvSpPr>
          <p:spPr bwMode="auto">
            <a:xfrm>
              <a:off x="3284" y="1613"/>
              <a:ext cx="27" cy="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12" name="Oval 40"/>
            <p:cNvSpPr>
              <a:spLocks noChangeArrowheads="1"/>
            </p:cNvSpPr>
            <p:nvPr/>
          </p:nvSpPr>
          <p:spPr bwMode="auto">
            <a:xfrm>
              <a:off x="3068" y="1709"/>
              <a:ext cx="27" cy="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13" name="Oval 41"/>
            <p:cNvSpPr>
              <a:spLocks noChangeArrowheads="1"/>
            </p:cNvSpPr>
            <p:nvPr/>
          </p:nvSpPr>
          <p:spPr bwMode="auto">
            <a:xfrm>
              <a:off x="3012" y="1685"/>
              <a:ext cx="27" cy="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14" name="Oval 42"/>
            <p:cNvSpPr>
              <a:spLocks noChangeArrowheads="1"/>
            </p:cNvSpPr>
            <p:nvPr/>
          </p:nvSpPr>
          <p:spPr bwMode="auto">
            <a:xfrm>
              <a:off x="3204" y="1597"/>
              <a:ext cx="27" cy="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15" name="Oval 43"/>
            <p:cNvSpPr>
              <a:spLocks noChangeArrowheads="1"/>
            </p:cNvSpPr>
            <p:nvPr/>
          </p:nvSpPr>
          <p:spPr bwMode="auto">
            <a:xfrm>
              <a:off x="2748" y="1701"/>
              <a:ext cx="27" cy="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16" name="Oval 44"/>
            <p:cNvSpPr>
              <a:spLocks noChangeArrowheads="1"/>
            </p:cNvSpPr>
            <p:nvPr/>
          </p:nvSpPr>
          <p:spPr bwMode="auto">
            <a:xfrm>
              <a:off x="2572" y="2013"/>
              <a:ext cx="27" cy="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17" name="Oval 45"/>
            <p:cNvSpPr>
              <a:spLocks noChangeArrowheads="1"/>
            </p:cNvSpPr>
            <p:nvPr/>
          </p:nvSpPr>
          <p:spPr bwMode="auto">
            <a:xfrm>
              <a:off x="2708" y="1821"/>
              <a:ext cx="27" cy="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18" name="Oval 46"/>
            <p:cNvSpPr>
              <a:spLocks noChangeArrowheads="1"/>
            </p:cNvSpPr>
            <p:nvPr/>
          </p:nvSpPr>
          <p:spPr bwMode="auto">
            <a:xfrm>
              <a:off x="2764" y="1853"/>
              <a:ext cx="27" cy="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19" name="Oval 47"/>
            <p:cNvSpPr>
              <a:spLocks noChangeArrowheads="1"/>
            </p:cNvSpPr>
            <p:nvPr/>
          </p:nvSpPr>
          <p:spPr bwMode="auto">
            <a:xfrm>
              <a:off x="2748" y="1797"/>
              <a:ext cx="27" cy="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20" name="Oval 48"/>
            <p:cNvSpPr>
              <a:spLocks noChangeArrowheads="1"/>
            </p:cNvSpPr>
            <p:nvPr/>
          </p:nvSpPr>
          <p:spPr bwMode="auto">
            <a:xfrm>
              <a:off x="2668" y="1853"/>
              <a:ext cx="27" cy="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21" name="Oval 49"/>
            <p:cNvSpPr>
              <a:spLocks noChangeArrowheads="1"/>
            </p:cNvSpPr>
            <p:nvPr/>
          </p:nvSpPr>
          <p:spPr bwMode="auto">
            <a:xfrm>
              <a:off x="2700" y="1877"/>
              <a:ext cx="27" cy="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22" name="Oval 50"/>
            <p:cNvSpPr>
              <a:spLocks noChangeArrowheads="1"/>
            </p:cNvSpPr>
            <p:nvPr/>
          </p:nvSpPr>
          <p:spPr bwMode="auto">
            <a:xfrm>
              <a:off x="2572" y="1837"/>
              <a:ext cx="27" cy="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23" name="Oval 51"/>
            <p:cNvSpPr>
              <a:spLocks noChangeArrowheads="1"/>
            </p:cNvSpPr>
            <p:nvPr/>
          </p:nvSpPr>
          <p:spPr bwMode="auto">
            <a:xfrm>
              <a:off x="2676" y="1917"/>
              <a:ext cx="27" cy="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24" name="Oval 52"/>
            <p:cNvSpPr>
              <a:spLocks noChangeArrowheads="1"/>
            </p:cNvSpPr>
            <p:nvPr/>
          </p:nvSpPr>
          <p:spPr bwMode="auto">
            <a:xfrm>
              <a:off x="2924" y="1805"/>
              <a:ext cx="27" cy="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25" name="Oval 53"/>
            <p:cNvSpPr>
              <a:spLocks noChangeArrowheads="1"/>
            </p:cNvSpPr>
            <p:nvPr/>
          </p:nvSpPr>
          <p:spPr bwMode="auto">
            <a:xfrm>
              <a:off x="2804" y="1765"/>
              <a:ext cx="27" cy="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26" name="Oval 54"/>
            <p:cNvSpPr>
              <a:spLocks noChangeArrowheads="1"/>
            </p:cNvSpPr>
            <p:nvPr/>
          </p:nvSpPr>
          <p:spPr bwMode="auto">
            <a:xfrm>
              <a:off x="3004" y="1765"/>
              <a:ext cx="27" cy="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27" name="Rectangle 55"/>
            <p:cNvSpPr>
              <a:spLocks noChangeArrowheads="1"/>
            </p:cNvSpPr>
            <p:nvPr/>
          </p:nvSpPr>
          <p:spPr bwMode="auto">
            <a:xfrm>
              <a:off x="3122" y="1720"/>
              <a:ext cx="27" cy="27"/>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28" name="Rectangle 56"/>
            <p:cNvSpPr>
              <a:spLocks noChangeArrowheads="1"/>
            </p:cNvSpPr>
            <p:nvPr/>
          </p:nvSpPr>
          <p:spPr bwMode="auto">
            <a:xfrm>
              <a:off x="2594" y="1872"/>
              <a:ext cx="27" cy="27"/>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29" name="Rectangle 57"/>
            <p:cNvSpPr>
              <a:spLocks noChangeArrowheads="1"/>
            </p:cNvSpPr>
            <p:nvPr/>
          </p:nvSpPr>
          <p:spPr bwMode="auto">
            <a:xfrm>
              <a:off x="2450" y="1920"/>
              <a:ext cx="27" cy="27"/>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30" name="Rectangle 58"/>
            <p:cNvSpPr>
              <a:spLocks noChangeArrowheads="1"/>
            </p:cNvSpPr>
            <p:nvPr/>
          </p:nvSpPr>
          <p:spPr bwMode="auto">
            <a:xfrm>
              <a:off x="2738" y="1872"/>
              <a:ext cx="27" cy="27"/>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31" name="Rectangle 59"/>
            <p:cNvSpPr>
              <a:spLocks noChangeArrowheads="1"/>
            </p:cNvSpPr>
            <p:nvPr/>
          </p:nvSpPr>
          <p:spPr bwMode="auto">
            <a:xfrm>
              <a:off x="3258" y="1568"/>
              <a:ext cx="27" cy="27"/>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32" name="Rectangle 60"/>
            <p:cNvSpPr>
              <a:spLocks noChangeArrowheads="1"/>
            </p:cNvSpPr>
            <p:nvPr/>
          </p:nvSpPr>
          <p:spPr bwMode="auto">
            <a:xfrm>
              <a:off x="3234" y="1640"/>
              <a:ext cx="27" cy="27"/>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33" name="Rectangle 61"/>
            <p:cNvSpPr>
              <a:spLocks noChangeArrowheads="1"/>
            </p:cNvSpPr>
            <p:nvPr/>
          </p:nvSpPr>
          <p:spPr bwMode="auto">
            <a:xfrm>
              <a:off x="3322" y="1600"/>
              <a:ext cx="27" cy="27"/>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34" name="Rectangle 62"/>
            <p:cNvSpPr>
              <a:spLocks noChangeArrowheads="1"/>
            </p:cNvSpPr>
            <p:nvPr/>
          </p:nvSpPr>
          <p:spPr bwMode="auto">
            <a:xfrm>
              <a:off x="2634" y="1856"/>
              <a:ext cx="27" cy="27"/>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35" name="Rectangle 63"/>
            <p:cNvSpPr>
              <a:spLocks noChangeArrowheads="1"/>
            </p:cNvSpPr>
            <p:nvPr/>
          </p:nvSpPr>
          <p:spPr bwMode="auto">
            <a:xfrm>
              <a:off x="2802" y="1848"/>
              <a:ext cx="27" cy="27"/>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36" name="Rectangle 64"/>
            <p:cNvSpPr>
              <a:spLocks noChangeArrowheads="1"/>
            </p:cNvSpPr>
            <p:nvPr/>
          </p:nvSpPr>
          <p:spPr bwMode="auto">
            <a:xfrm>
              <a:off x="2770" y="1904"/>
              <a:ext cx="27" cy="27"/>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37" name="Rectangle 65"/>
            <p:cNvSpPr>
              <a:spLocks noChangeArrowheads="1"/>
            </p:cNvSpPr>
            <p:nvPr/>
          </p:nvSpPr>
          <p:spPr bwMode="auto">
            <a:xfrm>
              <a:off x="3058" y="1640"/>
              <a:ext cx="27" cy="27"/>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38" name="Rectangle 66"/>
            <p:cNvSpPr>
              <a:spLocks noChangeArrowheads="1"/>
            </p:cNvSpPr>
            <p:nvPr/>
          </p:nvSpPr>
          <p:spPr bwMode="auto">
            <a:xfrm>
              <a:off x="2674" y="1792"/>
              <a:ext cx="27" cy="27"/>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39" name="Rectangle 67"/>
            <p:cNvSpPr>
              <a:spLocks noChangeArrowheads="1"/>
            </p:cNvSpPr>
            <p:nvPr/>
          </p:nvSpPr>
          <p:spPr bwMode="auto">
            <a:xfrm>
              <a:off x="2914" y="1696"/>
              <a:ext cx="27" cy="27"/>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40" name="Rectangle 68"/>
            <p:cNvSpPr>
              <a:spLocks noChangeArrowheads="1"/>
            </p:cNvSpPr>
            <p:nvPr/>
          </p:nvSpPr>
          <p:spPr bwMode="auto">
            <a:xfrm>
              <a:off x="2842" y="1752"/>
              <a:ext cx="27" cy="27"/>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41" name="Rectangle 69"/>
            <p:cNvSpPr>
              <a:spLocks noChangeArrowheads="1"/>
            </p:cNvSpPr>
            <p:nvPr/>
          </p:nvSpPr>
          <p:spPr bwMode="auto">
            <a:xfrm>
              <a:off x="2954" y="1776"/>
              <a:ext cx="27" cy="27"/>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42" name="Rectangle 70"/>
            <p:cNvSpPr>
              <a:spLocks noChangeArrowheads="1"/>
            </p:cNvSpPr>
            <p:nvPr/>
          </p:nvSpPr>
          <p:spPr bwMode="auto">
            <a:xfrm>
              <a:off x="2554" y="1960"/>
              <a:ext cx="27" cy="27"/>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43" name="Rectangle 71"/>
            <p:cNvSpPr>
              <a:spLocks noChangeArrowheads="1"/>
            </p:cNvSpPr>
            <p:nvPr/>
          </p:nvSpPr>
          <p:spPr bwMode="auto">
            <a:xfrm>
              <a:off x="2290" y="2088"/>
              <a:ext cx="27" cy="27"/>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44" name="Rectangle 72"/>
            <p:cNvSpPr>
              <a:spLocks noChangeArrowheads="1"/>
            </p:cNvSpPr>
            <p:nvPr/>
          </p:nvSpPr>
          <p:spPr bwMode="auto">
            <a:xfrm>
              <a:off x="2346" y="1984"/>
              <a:ext cx="27" cy="27"/>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45" name="Rectangle 73"/>
            <p:cNvSpPr>
              <a:spLocks noChangeArrowheads="1"/>
            </p:cNvSpPr>
            <p:nvPr/>
          </p:nvSpPr>
          <p:spPr bwMode="auto">
            <a:xfrm>
              <a:off x="2146" y="2056"/>
              <a:ext cx="27" cy="27"/>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46" name="Rectangle 74"/>
            <p:cNvSpPr>
              <a:spLocks noChangeArrowheads="1"/>
            </p:cNvSpPr>
            <p:nvPr/>
          </p:nvSpPr>
          <p:spPr bwMode="auto">
            <a:xfrm>
              <a:off x="2594" y="1936"/>
              <a:ext cx="27" cy="27"/>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47" name="Rectangle 75"/>
            <p:cNvSpPr>
              <a:spLocks noChangeArrowheads="1"/>
            </p:cNvSpPr>
            <p:nvPr/>
          </p:nvSpPr>
          <p:spPr bwMode="auto">
            <a:xfrm>
              <a:off x="2082" y="2112"/>
              <a:ext cx="27" cy="27"/>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48" name="Rectangle 76"/>
            <p:cNvSpPr>
              <a:spLocks noChangeArrowheads="1"/>
            </p:cNvSpPr>
            <p:nvPr/>
          </p:nvSpPr>
          <p:spPr bwMode="auto">
            <a:xfrm>
              <a:off x="2018" y="2192"/>
              <a:ext cx="27" cy="27"/>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49" name="Rectangle 77"/>
            <p:cNvSpPr>
              <a:spLocks noChangeArrowheads="1"/>
            </p:cNvSpPr>
            <p:nvPr/>
          </p:nvSpPr>
          <p:spPr bwMode="auto">
            <a:xfrm>
              <a:off x="2098" y="2168"/>
              <a:ext cx="27" cy="27"/>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50" name="Rectangle 78"/>
            <p:cNvSpPr>
              <a:spLocks noChangeArrowheads="1"/>
            </p:cNvSpPr>
            <p:nvPr/>
          </p:nvSpPr>
          <p:spPr bwMode="auto">
            <a:xfrm>
              <a:off x="2002" y="2144"/>
              <a:ext cx="27" cy="27"/>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51" name="Rectangle 79"/>
            <p:cNvSpPr>
              <a:spLocks noChangeArrowheads="1"/>
            </p:cNvSpPr>
            <p:nvPr/>
          </p:nvSpPr>
          <p:spPr bwMode="auto">
            <a:xfrm>
              <a:off x="2186" y="2136"/>
              <a:ext cx="27" cy="27"/>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52" name="Rectangle 80"/>
            <p:cNvSpPr>
              <a:spLocks noChangeArrowheads="1"/>
            </p:cNvSpPr>
            <p:nvPr/>
          </p:nvSpPr>
          <p:spPr bwMode="auto">
            <a:xfrm>
              <a:off x="2138" y="2144"/>
              <a:ext cx="27" cy="27"/>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53" name="Rectangle 81"/>
            <p:cNvSpPr>
              <a:spLocks noChangeArrowheads="1"/>
            </p:cNvSpPr>
            <p:nvPr/>
          </p:nvSpPr>
          <p:spPr bwMode="auto">
            <a:xfrm>
              <a:off x="2178" y="2200"/>
              <a:ext cx="27" cy="27"/>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54" name="Rectangle 82"/>
            <p:cNvSpPr>
              <a:spLocks noChangeArrowheads="1"/>
            </p:cNvSpPr>
            <p:nvPr/>
          </p:nvSpPr>
          <p:spPr bwMode="auto">
            <a:xfrm>
              <a:off x="2210" y="2024"/>
              <a:ext cx="27" cy="27"/>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55" name="Rectangle 83"/>
            <p:cNvSpPr>
              <a:spLocks noChangeArrowheads="1"/>
            </p:cNvSpPr>
            <p:nvPr/>
          </p:nvSpPr>
          <p:spPr bwMode="auto">
            <a:xfrm>
              <a:off x="2162" y="2016"/>
              <a:ext cx="27" cy="27"/>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57" name="Rectangle 85"/>
            <p:cNvSpPr>
              <a:spLocks noChangeArrowheads="1"/>
            </p:cNvSpPr>
            <p:nvPr/>
          </p:nvSpPr>
          <p:spPr bwMode="auto">
            <a:xfrm>
              <a:off x="3586" y="1496"/>
              <a:ext cx="27" cy="27"/>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58" name="Oval 86"/>
            <p:cNvSpPr>
              <a:spLocks noChangeArrowheads="1"/>
            </p:cNvSpPr>
            <p:nvPr/>
          </p:nvSpPr>
          <p:spPr bwMode="auto">
            <a:xfrm>
              <a:off x="3588" y="1421"/>
              <a:ext cx="27" cy="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59" name="Text Box 87"/>
            <p:cNvSpPr txBox="1">
              <a:spLocks noChangeArrowheads="1"/>
            </p:cNvSpPr>
            <p:nvPr/>
          </p:nvSpPr>
          <p:spPr bwMode="auto">
            <a:xfrm>
              <a:off x="3582" y="1439"/>
              <a:ext cx="354"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AU" sz="600"/>
                <a:t>Small MPA</a:t>
              </a:r>
            </a:p>
          </p:txBody>
        </p:sp>
        <p:sp>
          <p:nvSpPr>
            <p:cNvPr id="131160" name="Text Box 88"/>
            <p:cNvSpPr txBox="1">
              <a:spLocks noChangeArrowheads="1"/>
            </p:cNvSpPr>
            <p:nvPr/>
          </p:nvSpPr>
          <p:spPr bwMode="auto">
            <a:xfrm>
              <a:off x="3590" y="1375"/>
              <a:ext cx="357"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AU" sz="600"/>
                <a:t>Large MPA</a:t>
              </a:r>
            </a:p>
          </p:txBody>
        </p:sp>
        <p:sp>
          <p:nvSpPr>
            <p:cNvPr id="131162" name="Text Box 90"/>
            <p:cNvSpPr txBox="1">
              <a:spLocks noChangeArrowheads="1"/>
            </p:cNvSpPr>
            <p:nvPr/>
          </p:nvSpPr>
          <p:spPr bwMode="auto">
            <a:xfrm>
              <a:off x="3892" y="1344"/>
              <a:ext cx="6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AU"/>
                <a:t>Scenario</a:t>
              </a:r>
            </a:p>
          </p:txBody>
        </p:sp>
      </p:grpSp>
    </p:spTree>
    <p:extLst>
      <p:ext uri="{BB962C8B-B14F-4D97-AF65-F5344CB8AC3E}">
        <p14:creationId xmlns:p14="http://schemas.microsoft.com/office/powerpoint/2010/main" val="8609497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a:xfrm>
            <a:off x="1187450" y="60325"/>
            <a:ext cx="7956550" cy="936625"/>
          </a:xfrm>
          <a:noFill/>
        </p:spPr>
        <p:txBody>
          <a:bodyPr/>
          <a:lstStyle/>
          <a:p>
            <a:pPr eaLnBrk="1" hangingPunct="1"/>
            <a:r>
              <a:rPr lang="en-AU" sz="3600">
                <a:latin typeface="Arial" charset="0"/>
                <a:ea typeface="ＭＳ Ｐゴシック" charset="0"/>
                <a:cs typeface="ＭＳ Ｐゴシック" charset="0"/>
              </a:rPr>
              <a:t>Assessment</a:t>
            </a:r>
          </a:p>
        </p:txBody>
      </p:sp>
      <p:sp>
        <p:nvSpPr>
          <p:cNvPr id="237571" name="Rectangle 3"/>
          <p:cNvSpPr>
            <a:spLocks noGrp="1" noChangeArrowheads="1"/>
          </p:cNvSpPr>
          <p:nvPr>
            <p:ph type="body" idx="1"/>
          </p:nvPr>
        </p:nvSpPr>
        <p:spPr>
          <a:xfrm>
            <a:off x="795338" y="1041916"/>
            <a:ext cx="8056562" cy="2209283"/>
          </a:xfrm>
          <a:noFill/>
        </p:spPr>
        <p:txBody>
          <a:bodyPr/>
          <a:lstStyle/>
          <a:p>
            <a:pPr lvl="1" eaLnBrk="1" hangingPunct="1">
              <a:buFont typeface="Arial" charset="0"/>
              <a:buNone/>
            </a:pPr>
            <a:endParaRPr lang="en-AU" sz="2400" dirty="0">
              <a:latin typeface="Arial" charset="0"/>
              <a:ea typeface="ＭＳ Ｐゴシック" charset="0"/>
            </a:endParaRPr>
          </a:p>
          <a:p>
            <a:pPr eaLnBrk="1" hangingPunct="1">
              <a:buClr>
                <a:schemeClr val="accent1"/>
              </a:buClr>
              <a:buFont typeface="Wingdings" charset="0"/>
              <a:buChar char="§"/>
            </a:pPr>
            <a:r>
              <a:rPr lang="en-AU" sz="2400" dirty="0">
                <a:solidFill>
                  <a:srgbClr val="326A94"/>
                </a:solidFill>
                <a:latin typeface="Arial" charset="0"/>
                <a:ea typeface="ＭＳ Ｐゴシック" charset="0"/>
                <a:cs typeface="ＭＳ Ｐゴシック" charset="0"/>
              </a:rPr>
              <a:t>Simulate implementation of actual assessment models (catch curves, surplus production, VPA, integrated)</a:t>
            </a:r>
          </a:p>
          <a:p>
            <a:pPr lvl="1" eaLnBrk="1" hangingPunct="1">
              <a:buFont typeface="Lucida Grande"/>
              <a:buChar char="⎯"/>
            </a:pPr>
            <a:r>
              <a:rPr lang="en-AU" sz="2400" dirty="0">
                <a:latin typeface="Arial" charset="0"/>
                <a:ea typeface="ＭＳ Ｐゴシック" charset="0"/>
              </a:rPr>
              <a:t> integrated assessments (e.g. Punt method)</a:t>
            </a:r>
          </a:p>
          <a:p>
            <a:pPr eaLnBrk="1" hangingPunct="1">
              <a:buClr>
                <a:schemeClr val="accent1"/>
              </a:buClr>
              <a:buFont typeface="Wingdings" charset="0"/>
              <a:buChar char="§"/>
            </a:pPr>
            <a:r>
              <a:rPr lang="en-US" sz="2400" dirty="0">
                <a:solidFill>
                  <a:srgbClr val="326A94"/>
                </a:solidFill>
                <a:latin typeface="Arial" charset="0"/>
                <a:ea typeface="ＭＳ Ｐゴシック" charset="0"/>
                <a:cs typeface="ＭＳ Ｐゴシック" charset="0"/>
              </a:rPr>
              <a:t> Check robustness of system to assessment pitfalls.</a:t>
            </a:r>
          </a:p>
          <a:p>
            <a:pPr eaLnBrk="1" hangingPunct="1"/>
            <a:endParaRPr lang="en-US" sz="2400" dirty="0">
              <a:latin typeface="Arial" charset="0"/>
              <a:ea typeface="ＭＳ Ｐゴシック" charset="0"/>
              <a:cs typeface="ＭＳ Ｐゴシック" charset="0"/>
            </a:endParaRPr>
          </a:p>
        </p:txBody>
      </p:sp>
      <p:pic>
        <p:nvPicPr>
          <p:cNvPr id="237572" name="Picture 4" descr="scisample"/>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8175" y="311150"/>
            <a:ext cx="222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3" name="Picture 5" descr="j0210682"/>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5988" y="352425"/>
            <a:ext cx="4000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10" name="Picture 6" descr="assess_vs_pseudo"/>
          <p:cNvPicPr>
            <a:picLocks noChangeAspect="1" noChangeArrowheads="1"/>
          </p:cNvPicPr>
          <p:nvPr/>
        </p:nvPicPr>
        <p:blipFill>
          <a:blip r:embed="rId5"/>
          <a:srcRect/>
          <a:stretch>
            <a:fillRect/>
          </a:stretch>
        </p:blipFill>
        <p:spPr bwMode="auto">
          <a:xfrm>
            <a:off x="4165600" y="3363383"/>
            <a:ext cx="4621213" cy="3340100"/>
          </a:xfrm>
          <a:prstGeom prst="rect">
            <a:avLst/>
          </a:prstGeom>
          <a:ln>
            <a:noFill/>
          </a:ln>
          <a:effectLst>
            <a:outerShdw blurRad="292100" dist="139700" dir="2700000" algn="tl" rotWithShape="0">
              <a:srgbClr val="333333">
                <a:alpha val="65000"/>
              </a:srgbClr>
            </a:outerShdw>
          </a:effectLst>
        </p:spPr>
      </p:pic>
      <p:sp>
        <p:nvSpPr>
          <p:cNvPr id="277511" name="Rectangle 7"/>
          <p:cNvSpPr>
            <a:spLocks noChangeArrowheads="1"/>
          </p:cNvSpPr>
          <p:nvPr/>
        </p:nvSpPr>
        <p:spPr bwMode="auto">
          <a:xfrm>
            <a:off x="800100" y="3430588"/>
            <a:ext cx="3187700" cy="279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538163" lvl="1" indent="-177800">
              <a:spcBef>
                <a:spcPct val="20000"/>
              </a:spcBef>
              <a:buClr>
                <a:schemeClr val="accent1"/>
              </a:buClr>
              <a:buFont typeface="Arial" charset="0"/>
              <a:buNone/>
            </a:pPr>
            <a:endParaRPr lang="en-AU" sz="1200" dirty="0">
              <a:solidFill>
                <a:srgbClr val="2F658D"/>
              </a:solidFill>
            </a:endParaRPr>
          </a:p>
          <a:p>
            <a:pPr marL="180975" indent="-180975">
              <a:spcBef>
                <a:spcPct val="20000"/>
              </a:spcBef>
              <a:buClr>
                <a:schemeClr val="accent1"/>
              </a:buClr>
              <a:buFont typeface="Wingdings" charset="0"/>
              <a:buChar char="§"/>
            </a:pPr>
            <a:r>
              <a:rPr lang="en-US" sz="2400" dirty="0">
                <a:solidFill>
                  <a:srgbClr val="2F658D"/>
                </a:solidFill>
              </a:rPr>
              <a:t> If not focus of work can ‘mimic’ instead </a:t>
            </a:r>
          </a:p>
          <a:p>
            <a:pPr marL="538163" lvl="1" indent="-177800">
              <a:spcBef>
                <a:spcPct val="20000"/>
              </a:spcBef>
              <a:buClr>
                <a:schemeClr val="tx1"/>
              </a:buClr>
              <a:buFont typeface="Arial" charset="0"/>
              <a:buChar char="–"/>
            </a:pPr>
            <a:r>
              <a:rPr lang="en-US" sz="2400" dirty="0">
                <a:solidFill>
                  <a:srgbClr val="2F658D"/>
                </a:solidFill>
              </a:rPr>
              <a:t> </a:t>
            </a:r>
            <a:r>
              <a:rPr lang="en-US" sz="2400" dirty="0" smtClean="0"/>
              <a:t>computational </a:t>
            </a:r>
            <a:r>
              <a:rPr lang="en-US" sz="2400" dirty="0"/>
              <a:t>time saver</a:t>
            </a:r>
          </a:p>
        </p:txBody>
      </p:sp>
    </p:spTree>
    <p:extLst>
      <p:ext uri="{BB962C8B-B14F-4D97-AF65-F5344CB8AC3E}">
        <p14:creationId xmlns:p14="http://schemas.microsoft.com/office/powerpoint/2010/main" val="245117042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751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751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75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a:off x="1140727" y="2706981"/>
            <a:ext cx="6373639" cy="2924269"/>
          </a:xfrm>
          <a:custGeom>
            <a:avLst/>
            <a:gdLst>
              <a:gd name="connsiteX0" fmla="*/ 0 w 6373639"/>
              <a:gd name="connsiteY0" fmla="*/ 1041148 h 2924269"/>
              <a:gd name="connsiteX1" fmla="*/ 9053 w 6373639"/>
              <a:gd name="connsiteY1" fmla="*/ 2879002 h 2924269"/>
              <a:gd name="connsiteX2" fmla="*/ 6373639 w 6373639"/>
              <a:gd name="connsiteY2" fmla="*/ 2924269 h 2924269"/>
              <a:gd name="connsiteX3" fmla="*/ 6364586 w 6373639"/>
              <a:gd name="connsiteY3" fmla="*/ 389299 h 2924269"/>
              <a:gd name="connsiteX4" fmla="*/ 6138249 w 6373639"/>
              <a:gd name="connsiteY4" fmla="*/ 497940 h 2924269"/>
              <a:gd name="connsiteX5" fmla="*/ 5368705 w 6373639"/>
              <a:gd name="connsiteY5" fmla="*/ 751437 h 2924269"/>
              <a:gd name="connsiteX6" fmla="*/ 4028792 w 6373639"/>
              <a:gd name="connsiteY6" fmla="*/ 1828800 h 2924269"/>
              <a:gd name="connsiteX7" fmla="*/ 3702867 w 6373639"/>
              <a:gd name="connsiteY7" fmla="*/ 1801639 h 2924269"/>
              <a:gd name="connsiteX8" fmla="*/ 3558012 w 6373639"/>
              <a:gd name="connsiteY8" fmla="*/ 1720158 h 2924269"/>
              <a:gd name="connsiteX9" fmla="*/ 3440317 w 6373639"/>
              <a:gd name="connsiteY9" fmla="*/ 1557196 h 2924269"/>
              <a:gd name="connsiteX10" fmla="*/ 2951430 w 6373639"/>
              <a:gd name="connsiteY10" fmla="*/ 986827 h 2924269"/>
              <a:gd name="connsiteX11" fmla="*/ 2046083 w 6373639"/>
              <a:gd name="connsiteY11" fmla="*/ 896293 h 2924269"/>
              <a:gd name="connsiteX12" fmla="*/ 1620570 w 6373639"/>
              <a:gd name="connsiteY12" fmla="*/ 416459 h 2924269"/>
              <a:gd name="connsiteX13" fmla="*/ 1023041 w 6373639"/>
              <a:gd name="connsiteY13" fmla="*/ 0 h 2924269"/>
              <a:gd name="connsiteX14" fmla="*/ 760491 w 6373639"/>
              <a:gd name="connsiteY14" fmla="*/ 27160 h 2924269"/>
              <a:gd name="connsiteX15" fmla="*/ 27160 w 6373639"/>
              <a:gd name="connsiteY15" fmla="*/ 887239 h 29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73639" h="2924269">
                <a:moveTo>
                  <a:pt x="0" y="1041148"/>
                </a:moveTo>
                <a:cubicBezTo>
                  <a:pt x="3018" y="1653766"/>
                  <a:pt x="6035" y="2266384"/>
                  <a:pt x="9053" y="2879002"/>
                </a:cubicBezTo>
                <a:lnTo>
                  <a:pt x="6373639" y="2924269"/>
                </a:lnTo>
                <a:cubicBezTo>
                  <a:pt x="6370621" y="2079279"/>
                  <a:pt x="6367604" y="1234289"/>
                  <a:pt x="6364586" y="389299"/>
                </a:cubicBezTo>
                <a:lnTo>
                  <a:pt x="6138249" y="497940"/>
                </a:lnTo>
                <a:lnTo>
                  <a:pt x="5368705" y="751437"/>
                </a:lnTo>
                <a:lnTo>
                  <a:pt x="4028792" y="1828800"/>
                </a:lnTo>
                <a:lnTo>
                  <a:pt x="3702867" y="1801639"/>
                </a:lnTo>
                <a:lnTo>
                  <a:pt x="3558012" y="1720158"/>
                </a:lnTo>
                <a:lnTo>
                  <a:pt x="3440317" y="1557196"/>
                </a:lnTo>
                <a:lnTo>
                  <a:pt x="2951430" y="986827"/>
                </a:lnTo>
                <a:lnTo>
                  <a:pt x="2046083" y="896293"/>
                </a:lnTo>
                <a:lnTo>
                  <a:pt x="1620570" y="416459"/>
                </a:lnTo>
                <a:lnTo>
                  <a:pt x="1023041" y="0"/>
                </a:lnTo>
                <a:lnTo>
                  <a:pt x="760491" y="27160"/>
                </a:lnTo>
                <a:lnTo>
                  <a:pt x="27160" y="887239"/>
                </a:lnTo>
              </a:path>
            </a:pathLst>
          </a:custGeom>
          <a:solidFill>
            <a:srgbClr val="19C3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AU"/>
          </a:p>
        </p:txBody>
      </p:sp>
      <p:sp>
        <p:nvSpPr>
          <p:cNvPr id="17413" name="Rectangle 2"/>
          <p:cNvSpPr>
            <a:spLocks noGrp="1" noChangeArrowheads="1"/>
          </p:cNvSpPr>
          <p:nvPr>
            <p:ph type="title"/>
          </p:nvPr>
        </p:nvSpPr>
        <p:spPr/>
        <p:txBody>
          <a:bodyPr/>
          <a:lstStyle/>
          <a:p>
            <a:r>
              <a:rPr lang="en-AU" sz="4400">
                <a:latin typeface="Arial" charset="0"/>
                <a:ea typeface="ＭＳ Ｐゴシック" charset="0"/>
                <a:cs typeface="ＭＳ Ｐゴシック" charset="0"/>
              </a:rPr>
              <a:t>Performance and Targets</a:t>
            </a:r>
            <a:endParaRPr lang="en-US" sz="4400">
              <a:latin typeface="Arial" charset="0"/>
              <a:ea typeface="ＭＳ Ｐゴシック" charset="0"/>
              <a:cs typeface="ＭＳ Ｐゴシック" charset="0"/>
            </a:endParaRPr>
          </a:p>
        </p:txBody>
      </p:sp>
      <p:sp>
        <p:nvSpPr>
          <p:cNvPr id="17414" name="Rectangle 3"/>
          <p:cNvSpPr txBox="1">
            <a:spLocks noChangeArrowheads="1"/>
          </p:cNvSpPr>
          <p:nvPr/>
        </p:nvSpPr>
        <p:spPr bwMode="auto">
          <a:xfrm>
            <a:off x="1092200" y="1384300"/>
            <a:ext cx="8051800" cy="489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6800" rIns="0" bIns="46800"/>
          <a:lstStyle>
            <a:lvl1pPr marL="182563" indent="-182563" eaLnBrk="0" hangingPunct="0">
              <a:defRPr>
                <a:solidFill>
                  <a:schemeClr val="tx1"/>
                </a:solidFill>
                <a:latin typeface="Arial" charset="0"/>
                <a:ea typeface="ＭＳ Ｐゴシック" charset="0"/>
                <a:cs typeface="ＭＳ Ｐゴシック" charset="0"/>
              </a:defRPr>
            </a:lvl1pPr>
            <a:lvl2pPr marL="639763" indent="-182563"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20000"/>
              </a:spcBef>
              <a:buFont typeface="Wingdings" charset="0"/>
              <a:buChar char="§"/>
            </a:pPr>
            <a:r>
              <a:rPr lang="en-AU" sz="2400">
                <a:solidFill>
                  <a:schemeClr val="accent1"/>
                </a:solidFill>
              </a:rPr>
              <a:t> </a:t>
            </a:r>
            <a:r>
              <a:rPr lang="en-AU" sz="2400">
                <a:solidFill>
                  <a:srgbClr val="326A94"/>
                </a:solidFill>
              </a:rPr>
              <a:t>Reference point management</a:t>
            </a:r>
          </a:p>
          <a:p>
            <a:pPr lvl="1">
              <a:spcBef>
                <a:spcPct val="20000"/>
              </a:spcBef>
              <a:buClr>
                <a:schemeClr val="tx1"/>
              </a:buClr>
              <a:buFont typeface="Arial" charset="0"/>
              <a:buChar char="―"/>
            </a:pPr>
            <a:r>
              <a:rPr lang="en-AU" sz="2400"/>
              <a:t> climate change shifting the goal posts</a:t>
            </a:r>
          </a:p>
          <a:p>
            <a:pPr>
              <a:spcBef>
                <a:spcPct val="20000"/>
              </a:spcBef>
              <a:buFont typeface="Wingdings" charset="0"/>
              <a:buChar char="§"/>
            </a:pPr>
            <a:endParaRPr lang="en-AU" sz="2400">
              <a:solidFill>
                <a:srgbClr val="326A94"/>
              </a:solidFill>
            </a:endParaRPr>
          </a:p>
        </p:txBody>
      </p:sp>
      <p:sp>
        <p:nvSpPr>
          <p:cNvPr id="17415"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AU"/>
              <a:t>No Silver Bullets</a:t>
            </a:r>
          </a:p>
        </p:txBody>
      </p:sp>
      <p:cxnSp>
        <p:nvCxnSpPr>
          <p:cNvPr id="6" name="Straight Arrow Connector 5"/>
          <p:cNvCxnSpPr>
            <a:cxnSpLocks noChangeShapeType="1"/>
          </p:cNvCxnSpPr>
          <p:nvPr/>
        </p:nvCxnSpPr>
        <p:spPr bwMode="auto">
          <a:xfrm rot="5400000" flipH="1" flipV="1">
            <a:off x="-565944" y="3888582"/>
            <a:ext cx="3432175" cy="1588"/>
          </a:xfrm>
          <a:prstGeom prst="straightConnector1">
            <a:avLst/>
          </a:prstGeom>
          <a:noFill/>
          <a:ln w="38100">
            <a:solidFill>
              <a:schemeClr val="tx1"/>
            </a:solidFill>
            <a:round/>
            <a:headEnd/>
            <a:tailEnd type="arrow" w="med" len="med"/>
          </a:ln>
          <a:effectLst>
            <a:outerShdw blurRad="635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7" name="Straight Arrow Connector 6"/>
          <p:cNvCxnSpPr>
            <a:cxnSpLocks noChangeShapeType="1"/>
          </p:cNvCxnSpPr>
          <p:nvPr/>
        </p:nvCxnSpPr>
        <p:spPr bwMode="auto">
          <a:xfrm>
            <a:off x="1147763" y="5594350"/>
            <a:ext cx="6575425" cy="9525"/>
          </a:xfrm>
          <a:prstGeom prst="straightConnector1">
            <a:avLst/>
          </a:prstGeom>
          <a:noFill/>
          <a:ln w="38100">
            <a:solidFill>
              <a:schemeClr val="tx1"/>
            </a:solidFill>
            <a:round/>
            <a:headEnd/>
            <a:tailEnd type="arrow" w="med" len="med"/>
          </a:ln>
          <a:effectLst>
            <a:outerShdw blurRad="635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15" name="Straight Connector 14"/>
          <p:cNvCxnSpPr>
            <a:cxnSpLocks noChangeShapeType="1"/>
          </p:cNvCxnSpPr>
          <p:nvPr/>
        </p:nvCxnSpPr>
        <p:spPr bwMode="auto">
          <a:xfrm>
            <a:off x="1150938" y="4337050"/>
            <a:ext cx="6372225" cy="9525"/>
          </a:xfrm>
          <a:prstGeom prst="line">
            <a:avLst/>
          </a:prstGeom>
          <a:noFill/>
          <a:ln w="38100">
            <a:solidFill>
              <a:srgbClr val="A6A6A6"/>
            </a:solidFill>
            <a:round/>
            <a:headEnd/>
            <a:tailEnd/>
          </a:ln>
          <a:effectLst>
            <a:outerShdw blurRad="63500" dist="23000" dir="5400000" rotWithShape="0">
              <a:srgbClr val="000000">
                <a:alpha val="34999"/>
              </a:srgbClr>
            </a:outerShdw>
          </a:effectLst>
          <a:extLst>
            <a:ext uri="{909E8E84-426E-40dd-AFC4-6F175D3DCCD1}">
              <a14:hiddenFill xmlns:a14="http://schemas.microsoft.com/office/drawing/2010/main">
                <a:noFill/>
              </a14:hiddenFill>
            </a:ext>
          </a:extLst>
        </p:spPr>
      </p:cxnSp>
      <p:sp>
        <p:nvSpPr>
          <p:cNvPr id="24" name="Isosceles Triangle 23"/>
          <p:cNvSpPr/>
          <p:nvPr/>
        </p:nvSpPr>
        <p:spPr>
          <a:xfrm>
            <a:off x="1158833" y="4064998"/>
            <a:ext cx="153909" cy="271604"/>
          </a:xfrm>
          <a:prstGeom prst="triangle">
            <a:avLst/>
          </a:prstGeom>
          <a:ln>
            <a:solidFill>
              <a:srgbClr val="00AE01"/>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AU"/>
          </a:p>
        </p:txBody>
      </p:sp>
      <p:sp>
        <p:nvSpPr>
          <p:cNvPr id="25" name="Isosceles Triangle 24"/>
          <p:cNvSpPr/>
          <p:nvPr/>
        </p:nvSpPr>
        <p:spPr>
          <a:xfrm>
            <a:off x="5394346" y="4045382"/>
            <a:ext cx="153909" cy="271604"/>
          </a:xfrm>
          <a:prstGeom prst="triangle">
            <a:avLst/>
          </a:prstGeom>
          <a:ln>
            <a:solidFill>
              <a:srgbClr val="00AE01"/>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AU"/>
          </a:p>
        </p:txBody>
      </p:sp>
      <p:sp>
        <p:nvSpPr>
          <p:cNvPr id="26" name="Isosceles Triangle 25"/>
          <p:cNvSpPr/>
          <p:nvPr/>
        </p:nvSpPr>
        <p:spPr>
          <a:xfrm flipV="1">
            <a:off x="4570481" y="4380360"/>
            <a:ext cx="153909" cy="271604"/>
          </a:xfrm>
          <a:prstGeom prst="triangle">
            <a:avLst/>
          </a:prstGeom>
          <a:solidFill>
            <a:srgbClr val="FF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AU"/>
          </a:p>
        </p:txBody>
      </p:sp>
      <p:sp>
        <p:nvSpPr>
          <p:cNvPr id="17428" name="TextBox 11"/>
          <p:cNvSpPr txBox="1">
            <a:spLocks noChangeArrowheads="1"/>
          </p:cNvSpPr>
          <p:nvPr/>
        </p:nvSpPr>
        <p:spPr bwMode="auto">
          <a:xfrm>
            <a:off x="4156075" y="5803900"/>
            <a:ext cx="7191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AU" b="1"/>
              <a:t>Time</a:t>
            </a:r>
          </a:p>
        </p:txBody>
      </p:sp>
      <p:sp>
        <p:nvSpPr>
          <p:cNvPr id="17429" name="TextBox 12"/>
          <p:cNvSpPr txBox="1">
            <a:spLocks noChangeArrowheads="1"/>
          </p:cNvSpPr>
          <p:nvPr/>
        </p:nvSpPr>
        <p:spPr bwMode="auto">
          <a:xfrm rot="-5400000">
            <a:off x="-24606" y="3664744"/>
            <a:ext cx="1724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AU" b="1"/>
              <a:t>Relative value</a:t>
            </a:r>
          </a:p>
        </p:txBody>
      </p:sp>
    </p:spTree>
    <p:extLst>
      <p:ext uri="{BB962C8B-B14F-4D97-AF65-F5344CB8AC3E}">
        <p14:creationId xmlns:p14="http://schemas.microsoft.com/office/powerpoint/2010/main" val="47273887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nodeType="clickEffect">
                                  <p:stCondLst>
                                    <p:cond delay="0"/>
                                  </p:stCondLst>
                                  <p:childTnLst>
                                    <p:set>
                                      <p:cBhvr rctx="PPT">
                                        <p:cTn id="6" dur="indefinite"/>
                                        <p:tgtEl>
                                          <p:spTgt spid="11"/>
                                        </p:tgtEl>
                                        <p:attrNameLst>
                                          <p:attrName>style.opacity</p:attrName>
                                        </p:attrNameLst>
                                      </p:cBhvr>
                                      <p:to>
                                        <p:strVal val="0.5"/>
                                      </p:to>
                                    </p:set>
                                    <p:animEffect filter="image" prLst="opacity: 0.5">
                                      <p:cBhvr rctx="IE">
                                        <p:cTn id="7" dur="indefinite"/>
                                        <p:tgtEl>
                                          <p:spTgt spid="11"/>
                                        </p:tgtEl>
                                      </p:cBhvr>
                                    </p:animEffect>
                                  </p:childTnLst>
                                </p:cTn>
                              </p:par>
                              <p:par>
                                <p:cTn id="8" presetID="63" presetClass="path" presetSubtype="0" accel="50000" decel="50000" fill="hold" nodeType="withEffect">
                                  <p:stCondLst>
                                    <p:cond delay="0"/>
                                  </p:stCondLst>
                                  <p:childTnLst>
                                    <p:animMotion origin="layout" path="M 3.88889E-6 -1.73491E-6 L 0.35885 -0.00139 " pathEditMode="relative" rAng="0" ptsTypes="AA">
                                      <p:cBhvr>
                                        <p:cTn id="9" dur="1000" fill="hold"/>
                                        <p:tgtEl>
                                          <p:spTgt spid="24"/>
                                        </p:tgtEl>
                                        <p:attrNameLst>
                                          <p:attrName>ppt_x</p:attrName>
                                          <p:attrName>ppt_y</p:attrName>
                                        </p:attrNameLst>
                                      </p:cBhvr>
                                      <p:rCtr x="17934" y="-69"/>
                                    </p:animMotion>
                                  </p:childTnLst>
                                </p:cTn>
                              </p:par>
                            </p:childTnLst>
                          </p:cTn>
                        </p:par>
                        <p:par>
                          <p:cTn id="10" fill="hold" nodeType="afterGroup">
                            <p:stCondLst>
                              <p:cond delay="1000"/>
                            </p:stCondLst>
                            <p:childTnLst>
                              <p:par>
                                <p:cTn id="11" presetID="1" presetClass="exit" presetSubtype="0" fill="hold" nodeType="afterEffect">
                                  <p:stCondLst>
                                    <p:cond delay="0"/>
                                  </p:stCondLst>
                                  <p:childTnLst>
                                    <p:set>
                                      <p:cBhvr>
                                        <p:cTn id="12" dur="1" fill="hold">
                                          <p:stCondLst>
                                            <p:cond delay="0"/>
                                          </p:stCondLst>
                                        </p:cTn>
                                        <p:tgtEl>
                                          <p:spTgt spid="24"/>
                                        </p:tgtEl>
                                        <p:attrNameLst>
                                          <p:attrName>style.visibility</p:attrName>
                                        </p:attrNameLst>
                                      </p:cBhvr>
                                      <p:to>
                                        <p:strVal val="hidden"/>
                                      </p:to>
                                    </p:set>
                                  </p:childTnLst>
                                </p:cTn>
                              </p:par>
                            </p:childTnLst>
                          </p:cTn>
                        </p:par>
                        <p:par>
                          <p:cTn id="13" fill="hold" nodeType="afterGroup">
                            <p:stCondLst>
                              <p:cond delay="1000"/>
                            </p:stCondLst>
                            <p:childTnLst>
                              <p:par>
                                <p:cTn id="14" presetID="1" presetClass="entr" presetSubtype="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par>
                          <p:cTn id="16" fill="hold" nodeType="afterGroup">
                            <p:stCondLst>
                              <p:cond delay="1000"/>
                            </p:stCondLst>
                            <p:childTnLst>
                              <p:par>
                                <p:cTn id="17" presetID="63" presetClass="path" presetSubtype="0" accel="50000" decel="50000" fill="hold" nodeType="afterEffect">
                                  <p:stCondLst>
                                    <p:cond delay="0"/>
                                  </p:stCondLst>
                                  <p:childTnLst>
                                    <p:animMotion origin="layout" path="M 3.61111E-6 3.90932E-6 L 0.08854 -0.00139 " pathEditMode="relative" rAng="0" ptsTypes="AA">
                                      <p:cBhvr>
                                        <p:cTn id="18" dur="1000" fill="hold"/>
                                        <p:tgtEl>
                                          <p:spTgt spid="26"/>
                                        </p:tgtEl>
                                        <p:attrNameLst>
                                          <p:attrName>ppt_x</p:attrName>
                                          <p:attrName>ppt_y</p:attrName>
                                        </p:attrNameLst>
                                      </p:cBhvr>
                                      <p:rCtr x="4427" y="-69"/>
                                    </p:animMotion>
                                  </p:childTnLst>
                                </p:cTn>
                              </p:par>
                            </p:childTnLst>
                          </p:cTn>
                        </p:par>
                        <p:par>
                          <p:cTn id="19" fill="hold" nodeType="afterGroup">
                            <p:stCondLst>
                              <p:cond delay="2000"/>
                            </p:stCondLst>
                            <p:childTnLst>
                              <p:par>
                                <p:cTn id="20" presetID="1" presetClass="exit" presetSubtype="0" fill="hold" nodeType="afterEffect">
                                  <p:stCondLst>
                                    <p:cond delay="0"/>
                                  </p:stCondLst>
                                  <p:childTnLst>
                                    <p:set>
                                      <p:cBhvr>
                                        <p:cTn id="21" dur="1" fill="hold">
                                          <p:stCondLst>
                                            <p:cond delay="0"/>
                                          </p:stCondLst>
                                        </p:cTn>
                                        <p:tgtEl>
                                          <p:spTgt spid="26"/>
                                        </p:tgtEl>
                                        <p:attrNameLst>
                                          <p:attrName>style.visibility</p:attrName>
                                        </p:attrNameLst>
                                      </p:cBhvr>
                                      <p:to>
                                        <p:strVal val="hidden"/>
                                      </p:to>
                                    </p:set>
                                  </p:childTnLst>
                                </p:cTn>
                              </p:par>
                            </p:childTnLst>
                          </p:cTn>
                        </p:par>
                        <p:par>
                          <p:cTn id="22" fill="hold" nodeType="afterGroup">
                            <p:stCondLst>
                              <p:cond delay="2000"/>
                            </p:stCondLst>
                            <p:childTnLst>
                              <p:par>
                                <p:cTn id="23" presetID="1"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par>
                          <p:cTn id="25" fill="hold" nodeType="afterGroup">
                            <p:stCondLst>
                              <p:cond delay="2000"/>
                            </p:stCondLst>
                            <p:childTnLst>
                              <p:par>
                                <p:cTn id="26" presetID="63" presetClass="path" presetSubtype="0" accel="50000" decel="50000" fill="hold" nodeType="afterEffect">
                                  <p:stCondLst>
                                    <p:cond delay="0"/>
                                  </p:stCondLst>
                                  <p:childTnLst>
                                    <p:animMotion origin="layout" path="M -5.55556E-7 4.1152E-6 L 0.22413 -0.00116 " pathEditMode="relative" rAng="0" ptsTypes="AA">
                                      <p:cBhvr>
                                        <p:cTn id="27" dur="1000" fill="hold"/>
                                        <p:tgtEl>
                                          <p:spTgt spid="25"/>
                                        </p:tgtEl>
                                        <p:attrNameLst>
                                          <p:attrName>ppt_x</p:attrName>
                                          <p:attrName>ppt_y</p:attrName>
                                        </p:attrNameLst>
                                      </p:cBhvr>
                                      <p:rCtr x="11198" y="-69"/>
                                    </p:animMotion>
                                  </p:childTnLst>
                                </p:cTn>
                              </p:par>
                            </p:childTnLst>
                          </p:cTn>
                        </p:par>
                      </p:childTnLst>
                    </p:cTn>
                  </p:par>
                  <p:par>
                    <p:cTn id="28" fill="hold" nodeType="clickPar">
                      <p:stCondLst>
                        <p:cond delay="indefinite"/>
                      </p:stCondLst>
                      <p:childTnLst>
                        <p:par>
                          <p:cTn id="29" fill="hold" nodeType="withGroup">
                            <p:stCondLst>
                              <p:cond delay="0"/>
                            </p:stCondLst>
                            <p:childTnLst>
                              <p:par>
                                <p:cTn id="30" presetID="64" presetClass="path" presetSubtype="0" accel="50000" decel="50000" fill="hold" nodeType="clickEffect">
                                  <p:stCondLst>
                                    <p:cond delay="0"/>
                                  </p:stCondLst>
                                  <p:childTnLst>
                                    <p:animMotion origin="layout" path="M 4.44444E-6 4.10132E-6 L 4.44444E-6 -0.09832 " pathEditMode="relative" rAng="0" ptsTypes="AA">
                                      <p:cBhvr>
                                        <p:cTn id="31" dur="1000" fill="hold"/>
                                        <p:tgtEl>
                                          <p:spTgt spid="15"/>
                                        </p:tgtEl>
                                        <p:attrNameLst>
                                          <p:attrName>ppt_x</p:attrName>
                                          <p:attrName>ppt_y</p:attrName>
                                        </p:attrNameLst>
                                      </p:cBhvr>
                                      <p:rCtr x="0" y="-4927"/>
                                    </p:animMotion>
                                  </p:childTnLst>
                                </p:cTn>
                              </p:par>
                              <p:par>
                                <p:cTn id="32" presetID="1" presetClass="exit" presetSubtype="0" fill="hold" nodeType="withEffect">
                                  <p:stCondLst>
                                    <p:cond delay="0"/>
                                  </p:stCondLst>
                                  <p:childTnLst>
                                    <p:set>
                                      <p:cBhvr>
                                        <p:cTn id="33"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ChangeArrowheads="1"/>
          </p:cNvSpPr>
          <p:nvPr/>
        </p:nvSpPr>
        <p:spPr bwMode="auto">
          <a:xfrm>
            <a:off x="584200" y="829707"/>
            <a:ext cx="8278813" cy="5520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18000" bIns="44450"/>
          <a:lstStyle/>
          <a:p>
            <a:pPr marL="742950" lvl="1" indent="-285750">
              <a:lnSpc>
                <a:spcPct val="110000"/>
              </a:lnSpc>
              <a:spcBef>
                <a:spcPct val="20000"/>
              </a:spcBef>
              <a:buClr>
                <a:srgbClr val="3399FF"/>
              </a:buClr>
              <a:buFont typeface="Arial" charset="0"/>
              <a:buNone/>
            </a:pPr>
            <a:endParaRPr lang="en-US" sz="2400" dirty="0">
              <a:solidFill>
                <a:srgbClr val="FFFFFF"/>
              </a:solidFill>
              <a:latin typeface="Helvetica" charset="0"/>
            </a:endParaRPr>
          </a:p>
          <a:p>
            <a:pPr marL="342900" indent="-342900">
              <a:lnSpc>
                <a:spcPct val="110000"/>
              </a:lnSpc>
              <a:spcBef>
                <a:spcPct val="20000"/>
              </a:spcBef>
              <a:buClr>
                <a:srgbClr val="3399FF"/>
              </a:buClr>
              <a:buFont typeface="Wingdings" charset="0"/>
              <a:buChar char="§"/>
            </a:pPr>
            <a:r>
              <a:rPr lang="en-US" sz="2400" dirty="0" smtClean="0">
                <a:solidFill>
                  <a:schemeClr val="accent5">
                    <a:lumMod val="50000"/>
                  </a:schemeClr>
                </a:solidFill>
                <a:latin typeface="Helvetica" charset="0"/>
              </a:rPr>
              <a:t>Link to other models (e.g. Stock Assessments)</a:t>
            </a:r>
          </a:p>
          <a:p>
            <a:pPr marL="342900" indent="-342900">
              <a:lnSpc>
                <a:spcPct val="110000"/>
              </a:lnSpc>
              <a:spcBef>
                <a:spcPct val="20000"/>
              </a:spcBef>
              <a:buClr>
                <a:srgbClr val="3399FF"/>
              </a:buClr>
              <a:buFont typeface="Wingdings" charset="0"/>
              <a:buChar char="§"/>
            </a:pPr>
            <a:endParaRPr lang="en-US" sz="1000" dirty="0">
              <a:solidFill>
                <a:schemeClr val="accent5">
                  <a:lumMod val="50000"/>
                </a:schemeClr>
              </a:solidFill>
              <a:latin typeface="Helvetica" charset="0"/>
            </a:endParaRPr>
          </a:p>
          <a:p>
            <a:pPr marL="342900" indent="-342900">
              <a:lnSpc>
                <a:spcPct val="110000"/>
              </a:lnSpc>
              <a:spcBef>
                <a:spcPct val="20000"/>
              </a:spcBef>
              <a:buClr>
                <a:srgbClr val="3399FF"/>
              </a:buClr>
              <a:buFont typeface="Wingdings" charset="0"/>
              <a:buChar char="§"/>
            </a:pPr>
            <a:r>
              <a:rPr lang="en-US" sz="2400" dirty="0" smtClean="0">
                <a:solidFill>
                  <a:schemeClr val="accent5">
                    <a:lumMod val="50000"/>
                  </a:schemeClr>
                </a:solidFill>
                <a:latin typeface="Helvetica" charset="0"/>
              </a:rPr>
              <a:t>Simpler </a:t>
            </a:r>
            <a:r>
              <a:rPr lang="en-US" sz="2400" dirty="0">
                <a:solidFill>
                  <a:schemeClr val="accent5">
                    <a:lumMod val="50000"/>
                  </a:schemeClr>
                </a:solidFill>
                <a:latin typeface="Helvetica" charset="0"/>
              </a:rPr>
              <a:t>means of assessing system rather than building “world variant”</a:t>
            </a:r>
          </a:p>
          <a:p>
            <a:pPr marL="742950" lvl="1" indent="-285750">
              <a:lnSpc>
                <a:spcPct val="110000"/>
              </a:lnSpc>
              <a:spcBef>
                <a:spcPct val="20000"/>
              </a:spcBef>
              <a:buClr>
                <a:schemeClr val="tx1"/>
              </a:buClr>
              <a:buFont typeface="Helvetica" charset="0"/>
              <a:buChar char="–"/>
            </a:pPr>
            <a:r>
              <a:rPr lang="en-US" sz="2400" dirty="0">
                <a:latin typeface="Helvetica" charset="0"/>
              </a:rPr>
              <a:t> Biomass Size Spectra (pool by size not taxonomy) with secondary functional grouping has potential</a:t>
            </a:r>
          </a:p>
          <a:p>
            <a:pPr marL="742950" lvl="1" indent="-285750">
              <a:lnSpc>
                <a:spcPct val="110000"/>
              </a:lnSpc>
              <a:spcBef>
                <a:spcPct val="20000"/>
              </a:spcBef>
              <a:buClr>
                <a:schemeClr val="tx1"/>
              </a:buClr>
              <a:buFont typeface="Helvetica" charset="0"/>
              <a:buChar char="–"/>
            </a:pPr>
            <a:r>
              <a:rPr lang="en-US" sz="2400" dirty="0">
                <a:latin typeface="Helvetica" charset="0"/>
              </a:rPr>
              <a:t> Integrated measures (like what’s used in stream quality assessments) may be useful</a:t>
            </a:r>
          </a:p>
          <a:p>
            <a:pPr marL="742950" lvl="1" indent="-285750">
              <a:lnSpc>
                <a:spcPct val="110000"/>
              </a:lnSpc>
              <a:spcBef>
                <a:spcPct val="20000"/>
              </a:spcBef>
              <a:buClr>
                <a:schemeClr val="tx1"/>
              </a:buClr>
              <a:buFont typeface="Helvetica" charset="0"/>
              <a:buChar char="–"/>
            </a:pPr>
            <a:r>
              <a:rPr lang="en-US" sz="2400" dirty="0">
                <a:latin typeface="Helvetica" charset="0"/>
              </a:rPr>
              <a:t> Loop analysis</a:t>
            </a:r>
          </a:p>
          <a:p>
            <a:pPr marL="742950" lvl="1" indent="-285750">
              <a:lnSpc>
                <a:spcPct val="110000"/>
              </a:lnSpc>
              <a:spcBef>
                <a:spcPct val="20000"/>
              </a:spcBef>
              <a:buClr>
                <a:schemeClr val="tx1"/>
              </a:buClr>
              <a:buFont typeface="Helvetica" charset="0"/>
              <a:buChar char="–"/>
            </a:pPr>
            <a:r>
              <a:rPr lang="en-US" sz="2400" dirty="0">
                <a:latin typeface="Helvetica" charset="0"/>
              </a:rPr>
              <a:t> Bayesian Belief Networks may be useful for integrating indicators with apparently conflicting signals</a:t>
            </a:r>
          </a:p>
        </p:txBody>
      </p:sp>
      <p:sp>
        <p:nvSpPr>
          <p:cNvPr id="351235" name="Rectangle 3"/>
          <p:cNvSpPr>
            <a:spLocks noGrp="1" noChangeArrowheads="1"/>
          </p:cNvSpPr>
          <p:nvPr>
            <p:ph type="title"/>
          </p:nvPr>
        </p:nvSpPr>
        <p:spPr>
          <a:noFill/>
          <a:ln/>
        </p:spPr>
        <p:txBody>
          <a:bodyPr/>
          <a:lstStyle/>
          <a:p>
            <a:r>
              <a:rPr lang="en-US" sz="3200"/>
              <a:t>Ecosystem “Assessment” Models</a:t>
            </a:r>
          </a:p>
        </p:txBody>
      </p:sp>
    </p:spTree>
    <p:extLst>
      <p:ext uri="{BB962C8B-B14F-4D97-AF65-F5344CB8AC3E}">
        <p14:creationId xmlns:p14="http://schemas.microsoft.com/office/powerpoint/2010/main" val="1062982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ChangeArrowheads="1"/>
          </p:cNvSpPr>
          <p:nvPr/>
        </p:nvSpPr>
        <p:spPr bwMode="auto">
          <a:xfrm>
            <a:off x="1162050" y="260350"/>
            <a:ext cx="74152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r>
              <a:rPr lang="en-US" sz="4400"/>
              <a:t>Exploring the File</a:t>
            </a:r>
          </a:p>
        </p:txBody>
      </p:sp>
      <p:sp>
        <p:nvSpPr>
          <p:cNvPr id="26626" name="Rectangle 3"/>
          <p:cNvSpPr>
            <a:spLocks noGrp="1" noChangeArrowheads="1"/>
          </p:cNvSpPr>
          <p:nvPr>
            <p:ph type="body" idx="1"/>
          </p:nvPr>
        </p:nvSpPr>
        <p:spPr>
          <a:xfrm>
            <a:off x="973138" y="1484313"/>
            <a:ext cx="7407275" cy="4641850"/>
          </a:xfrm>
        </p:spPr>
        <p:txBody>
          <a:bodyPr/>
          <a:lstStyle/>
          <a:p>
            <a:pPr marL="742950" lvl="1" indent="-285750">
              <a:buClr>
                <a:schemeClr val="accent1"/>
              </a:buClr>
              <a:buFont typeface="Wingdings" charset="0"/>
              <a:buChar char="§"/>
              <a:defRPr/>
            </a:pPr>
            <a:r>
              <a:rPr lang="en-US" sz="2400" dirty="0">
                <a:solidFill>
                  <a:srgbClr val="326A94"/>
                </a:solidFill>
                <a:latin typeface="Arial" charset="0"/>
                <a:ea typeface="ＭＳ Ｐゴシック" charset="0"/>
              </a:rPr>
              <a:t>Open </a:t>
            </a:r>
            <a:r>
              <a:rPr lang="fi-FI" sz="2400">
                <a:solidFill>
                  <a:srgbClr val="326A94"/>
                </a:solidFill>
                <a:latin typeface="Arial" charset="0"/>
                <a:ea typeface="ＭＳ Ｐゴシック" charset="0"/>
              </a:rPr>
              <a:t>VMPA_setas_assess.prm</a:t>
            </a:r>
            <a:r>
              <a:rPr lang="en-US" sz="2400" smtClean="0">
                <a:solidFill>
                  <a:srgbClr val="326A94"/>
                </a:solidFill>
                <a:latin typeface="Arial" charset="0"/>
                <a:ea typeface="ＭＳ Ｐゴシック" charset="0"/>
              </a:rPr>
              <a:t>…</a:t>
            </a:r>
            <a:endParaRPr lang="en-US" sz="2400" dirty="0" smtClean="0">
              <a:solidFill>
                <a:srgbClr val="326A94"/>
              </a:solidFill>
              <a:latin typeface="Arial" charset="0"/>
              <a:ea typeface="ＭＳ Ｐゴシック" charset="0"/>
            </a:endParaRPr>
          </a:p>
          <a:p>
            <a:pPr marL="742950" lvl="1" indent="-285750">
              <a:buClr>
                <a:schemeClr val="accent1"/>
              </a:buClr>
              <a:buFont typeface="Wingdings" charset="0"/>
              <a:buChar char="§"/>
              <a:defRPr/>
            </a:pPr>
            <a:endParaRPr lang="en-US" sz="2400" dirty="0" smtClean="0">
              <a:solidFill>
                <a:srgbClr val="326A94"/>
              </a:solidFill>
              <a:latin typeface="Arial" charset="0"/>
              <a:ea typeface="ＭＳ Ｐゴシック" charset="0"/>
            </a:endParaRPr>
          </a:p>
          <a:p>
            <a:pPr marL="457200" lvl="1" indent="0">
              <a:buClr>
                <a:schemeClr val="accent1"/>
              </a:buClr>
              <a:buFontTx/>
              <a:buNone/>
              <a:defRPr/>
            </a:pPr>
            <a:endParaRPr lang="en-US" sz="2400" dirty="0" smtClean="0">
              <a:solidFill>
                <a:srgbClr val="326A94"/>
              </a:solidFill>
              <a:latin typeface="Arial" charset="0"/>
              <a:ea typeface="ＭＳ Ｐゴシック" charset="0"/>
            </a:endParaRPr>
          </a:p>
        </p:txBody>
      </p:sp>
    </p:spTree>
    <p:extLst>
      <p:ext uri="{BB962C8B-B14F-4D97-AF65-F5344CB8AC3E}">
        <p14:creationId xmlns:p14="http://schemas.microsoft.com/office/powerpoint/2010/main" val="1184283195"/>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4450" name="Group 21"/>
          <p:cNvGrpSpPr>
            <a:grpSpLocks/>
          </p:cNvGrpSpPr>
          <p:nvPr/>
        </p:nvGrpSpPr>
        <p:grpSpPr bwMode="auto">
          <a:xfrm>
            <a:off x="0" y="0"/>
            <a:ext cx="9144000" cy="6858000"/>
            <a:chOff x="0" y="0"/>
            <a:chExt cx="5760" cy="4320"/>
          </a:xfrm>
        </p:grpSpPr>
        <p:sp>
          <p:nvSpPr>
            <p:cNvPr id="104455" name="Rectangle 22"/>
            <p:cNvSpPr>
              <a:spLocks noChangeArrowheads="1"/>
            </p:cNvSpPr>
            <p:nvPr/>
          </p:nvSpPr>
          <p:spPr bwMode="auto">
            <a:xfrm>
              <a:off x="474" y="2397"/>
              <a:ext cx="5286" cy="861"/>
            </a:xfrm>
            <a:prstGeom prst="rect">
              <a:avLst/>
            </a:prstGeom>
            <a:solidFill>
              <a:srgbClr val="E2E3E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456" name="Rectangle 23"/>
            <p:cNvSpPr>
              <a:spLocks noChangeArrowheads="1"/>
            </p:cNvSpPr>
            <p:nvPr/>
          </p:nvSpPr>
          <p:spPr bwMode="auto">
            <a:xfrm>
              <a:off x="472" y="3258"/>
              <a:ext cx="5288" cy="15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04457" name="Picture 24" descr="flagships_ppt_title"/>
            <p:cNvPicPr>
              <a:picLocks noChangeAspect="1" noChangeArrowheads="1"/>
            </p:cNvPicPr>
            <p:nvPr/>
          </p:nvPicPr>
          <p:blipFill>
            <a:blip r:embed="rId3">
              <a:extLst>
                <a:ext uri="{28A0092B-C50C-407E-A947-70E740481C1C}">
                  <a14:useLocalDpi xmlns:a14="http://schemas.microsoft.com/office/drawing/2010/main" val="0"/>
                </a:ext>
              </a:extLst>
            </a:blip>
            <a:srcRect l="1987" t="2022" b="943"/>
            <a:stretch>
              <a:fillRect/>
            </a:stretch>
          </p:blipFill>
          <p:spPr bwMode="auto">
            <a:xfrm>
              <a:off x="0" y="0"/>
              <a:ext cx="888"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4451" name="Rectangle 4"/>
          <p:cNvSpPr>
            <a:spLocks noGrp="1" noChangeArrowheads="1"/>
          </p:cNvSpPr>
          <p:nvPr>
            <p:ph type="ctrTitle"/>
          </p:nvPr>
        </p:nvSpPr>
        <p:spPr>
          <a:xfrm>
            <a:off x="1455738" y="4113213"/>
            <a:ext cx="6481762" cy="960437"/>
          </a:xfrm>
        </p:spPr>
        <p:txBody>
          <a:bodyPr/>
          <a:lstStyle/>
          <a:p>
            <a:pPr eaLnBrk="1" hangingPunct="1"/>
            <a:r>
              <a:rPr lang="en-AU" sz="4400">
                <a:solidFill>
                  <a:schemeClr val="bg2"/>
                </a:solidFill>
                <a:latin typeface="Arial" charset="0"/>
                <a:ea typeface="ＭＳ Ｐゴシック" charset="0"/>
                <a:cs typeface="ＭＳ Ｐゴシック" charset="0"/>
              </a:rPr>
              <a:t>Thank you</a:t>
            </a:r>
          </a:p>
        </p:txBody>
      </p:sp>
      <p:sp>
        <p:nvSpPr>
          <p:cNvPr id="104452" name="Text Box 5"/>
          <p:cNvSpPr txBox="1">
            <a:spLocks noChangeArrowheads="1"/>
          </p:cNvSpPr>
          <p:nvPr/>
        </p:nvSpPr>
        <p:spPr bwMode="auto">
          <a:xfrm>
            <a:off x="1428750" y="1062038"/>
            <a:ext cx="3890963"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500" b="1">
                <a:solidFill>
                  <a:srgbClr val="3294C6"/>
                </a:solidFill>
                <a:ea typeface="MS PGothic" charset="0"/>
                <a:cs typeface="MS PGothic" charset="0"/>
                <a:sym typeface="Monotype Sorts" charset="0"/>
              </a:rPr>
              <a:t>CSIRO Marine &amp; Atmospheric Research</a:t>
            </a:r>
          </a:p>
          <a:p>
            <a:r>
              <a:rPr lang="en-US" sz="1500">
                <a:solidFill>
                  <a:srgbClr val="000000"/>
                </a:solidFill>
                <a:ea typeface="MS PGothic" charset="0"/>
                <a:cs typeface="MS PGothic" charset="0"/>
                <a:sym typeface="Monotype Sorts" charset="0"/>
              </a:rPr>
              <a:t>Dr Beth Fulton</a:t>
            </a:r>
          </a:p>
          <a:p>
            <a:r>
              <a:rPr lang="en-US" sz="1500">
                <a:solidFill>
                  <a:srgbClr val="000000"/>
                </a:solidFill>
                <a:ea typeface="MS PGothic" charset="0"/>
                <a:cs typeface="MS PGothic" charset="0"/>
                <a:sym typeface="Monotype Sorts" charset="0"/>
              </a:rPr>
              <a:t>CEO Fellow</a:t>
            </a:r>
          </a:p>
          <a:p>
            <a:endParaRPr lang="en-US" sz="1500">
              <a:solidFill>
                <a:srgbClr val="000000"/>
              </a:solidFill>
              <a:ea typeface="MS PGothic" charset="0"/>
              <a:cs typeface="MS PGothic" charset="0"/>
              <a:sym typeface="Monotype Sorts" charset="0"/>
            </a:endParaRPr>
          </a:p>
          <a:p>
            <a:r>
              <a:rPr lang="en-US" sz="1500" b="1">
                <a:solidFill>
                  <a:srgbClr val="000000"/>
                </a:solidFill>
                <a:ea typeface="MS PGothic" charset="0"/>
                <a:cs typeface="MS PGothic" charset="0"/>
                <a:sym typeface="Monotype Sorts" charset="0"/>
              </a:rPr>
              <a:t>Phone:</a:t>
            </a:r>
            <a:r>
              <a:rPr lang="en-US" sz="1500">
                <a:solidFill>
                  <a:srgbClr val="000000"/>
                </a:solidFill>
                <a:ea typeface="MS PGothic" charset="0"/>
                <a:cs typeface="MS PGothic" charset="0"/>
                <a:sym typeface="Monotype Sorts" charset="0"/>
              </a:rPr>
              <a:t> +61 3 6232 5018</a:t>
            </a:r>
          </a:p>
          <a:p>
            <a:r>
              <a:rPr lang="en-US" sz="1500" b="1">
                <a:solidFill>
                  <a:srgbClr val="000000"/>
                </a:solidFill>
                <a:ea typeface="MS PGothic" charset="0"/>
                <a:cs typeface="MS PGothic" charset="0"/>
                <a:sym typeface="Monotype Sorts" charset="0"/>
              </a:rPr>
              <a:t>Email:</a:t>
            </a:r>
            <a:r>
              <a:rPr lang="en-US" sz="1500">
                <a:solidFill>
                  <a:srgbClr val="000000"/>
                </a:solidFill>
                <a:ea typeface="MS PGothic" charset="0"/>
                <a:cs typeface="MS PGothic" charset="0"/>
                <a:sym typeface="Monotype Sorts" charset="0"/>
              </a:rPr>
              <a:t> beth.fulton@csiro.au</a:t>
            </a:r>
          </a:p>
          <a:p>
            <a:r>
              <a:rPr lang="en-US" sz="1500" b="1">
                <a:solidFill>
                  <a:srgbClr val="000000"/>
                </a:solidFill>
                <a:ea typeface="MS PGothic" charset="0"/>
                <a:cs typeface="MS PGothic" charset="0"/>
                <a:sym typeface="Monotype Sorts" charset="0"/>
              </a:rPr>
              <a:t>Web:</a:t>
            </a:r>
            <a:r>
              <a:rPr lang="en-US" sz="1500">
                <a:solidFill>
                  <a:srgbClr val="000000"/>
                </a:solidFill>
                <a:ea typeface="MS PGothic" charset="0"/>
                <a:cs typeface="MS PGothic" charset="0"/>
                <a:sym typeface="Monotype Sorts" charset="0"/>
              </a:rPr>
              <a:t> www.csiro.au/wfo</a:t>
            </a:r>
          </a:p>
          <a:p>
            <a:r>
              <a:rPr lang="en-AU" sz="1500">
                <a:solidFill>
                  <a:srgbClr val="000000"/>
                </a:solidFill>
                <a:ea typeface="MS PGothic" charset="0"/>
                <a:cs typeface="MS PGothic" charset="0"/>
                <a:sym typeface="Monotype Sorts" charset="0"/>
              </a:rPr>
              <a:t>          www.cmar.csiro.au</a:t>
            </a:r>
          </a:p>
        </p:txBody>
      </p:sp>
      <p:sp>
        <p:nvSpPr>
          <p:cNvPr id="104453" name="Text Box 7"/>
          <p:cNvSpPr txBox="1">
            <a:spLocks noChangeArrowheads="1"/>
          </p:cNvSpPr>
          <p:nvPr/>
        </p:nvSpPr>
        <p:spPr bwMode="auto">
          <a:xfrm>
            <a:off x="1436688" y="5727700"/>
            <a:ext cx="604837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15000"/>
              </a:lnSpc>
              <a:spcBef>
                <a:spcPct val="50000"/>
              </a:spcBef>
            </a:pPr>
            <a:r>
              <a:rPr lang="en-AU" sz="1500" b="1">
                <a:solidFill>
                  <a:schemeClr val="accent1"/>
                </a:solidFill>
                <a:ea typeface="MS PGothic" charset="0"/>
                <a:cs typeface="MS PGothic" charset="0"/>
              </a:rPr>
              <a:t>Contact Us</a:t>
            </a:r>
            <a:r>
              <a:rPr lang="en-AU" sz="1500">
                <a:ea typeface="MS PGothic" charset="0"/>
                <a:cs typeface="MS PGothic" charset="0"/>
              </a:rPr>
              <a:t/>
            </a:r>
            <a:br>
              <a:rPr lang="en-AU" sz="1500">
                <a:ea typeface="MS PGothic" charset="0"/>
                <a:cs typeface="MS PGothic" charset="0"/>
              </a:rPr>
            </a:br>
            <a:r>
              <a:rPr lang="en-AU" sz="1500" b="1">
                <a:ea typeface="MS PGothic" charset="0"/>
                <a:cs typeface="MS PGothic" charset="0"/>
              </a:rPr>
              <a:t>Phone:</a:t>
            </a:r>
            <a:r>
              <a:rPr lang="en-AU" sz="1500">
                <a:ea typeface="MS PGothic" charset="0"/>
                <a:cs typeface="MS PGothic" charset="0"/>
              </a:rPr>
              <a:t> 1300 363 400 </a:t>
            </a:r>
            <a:r>
              <a:rPr lang="en-AU" sz="1500" b="1">
                <a:ea typeface="MS PGothic" charset="0"/>
                <a:cs typeface="MS PGothic" charset="0"/>
              </a:rPr>
              <a:t>or</a:t>
            </a:r>
            <a:r>
              <a:rPr lang="en-AU" sz="1500">
                <a:ea typeface="MS PGothic" charset="0"/>
                <a:cs typeface="MS PGothic" charset="0"/>
              </a:rPr>
              <a:t> +61 3 9545 2176</a:t>
            </a:r>
            <a:br>
              <a:rPr lang="en-AU" sz="1500">
                <a:ea typeface="MS PGothic" charset="0"/>
                <a:cs typeface="MS PGothic" charset="0"/>
              </a:rPr>
            </a:br>
            <a:r>
              <a:rPr lang="en-AU" sz="1500" b="1">
                <a:ea typeface="MS PGothic" charset="0"/>
                <a:cs typeface="MS PGothic" charset="0"/>
              </a:rPr>
              <a:t>Email:</a:t>
            </a:r>
            <a:r>
              <a:rPr lang="en-AU" sz="1500">
                <a:ea typeface="MS PGothic" charset="0"/>
                <a:cs typeface="MS PGothic" charset="0"/>
              </a:rPr>
              <a:t> enquiries@csiro.au  </a:t>
            </a:r>
            <a:r>
              <a:rPr lang="en-AU" sz="1500" b="1">
                <a:ea typeface="MS PGothic" charset="0"/>
                <a:cs typeface="MS PGothic" charset="0"/>
              </a:rPr>
              <a:t>Web:</a:t>
            </a:r>
            <a:r>
              <a:rPr lang="en-AU" sz="1500">
                <a:ea typeface="MS PGothic" charset="0"/>
                <a:cs typeface="MS PGothic" charset="0"/>
              </a:rPr>
              <a:t> www.csiro.au</a:t>
            </a:r>
          </a:p>
        </p:txBody>
      </p:sp>
      <p:pic>
        <p:nvPicPr>
          <p:cNvPr id="104454" name="Picture 26" descr="20070910_WfO_logo_RGB_lar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6288" y="5537200"/>
            <a:ext cx="3014662"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1187450" y="60325"/>
            <a:ext cx="7956550" cy="936625"/>
          </a:xfrm>
          <a:noFill/>
        </p:spPr>
        <p:txBody>
          <a:bodyPr/>
          <a:lstStyle/>
          <a:p>
            <a:pPr eaLnBrk="1" hangingPunct="1"/>
            <a:r>
              <a:rPr lang="en-AU" sz="3600">
                <a:latin typeface="Arial" charset="0"/>
                <a:ea typeface="ＭＳ Ｐゴシック" charset="0"/>
                <a:cs typeface="ＭＳ Ｐゴシック" charset="0"/>
              </a:rPr>
              <a:t>Reporting/Monitoring</a:t>
            </a:r>
          </a:p>
        </p:txBody>
      </p:sp>
      <p:sp>
        <p:nvSpPr>
          <p:cNvPr id="227331" name="Rectangle 3"/>
          <p:cNvSpPr>
            <a:spLocks noGrp="1" noChangeArrowheads="1"/>
          </p:cNvSpPr>
          <p:nvPr>
            <p:ph type="body" idx="1"/>
          </p:nvPr>
        </p:nvSpPr>
        <p:spPr>
          <a:xfrm>
            <a:off x="795338" y="1363663"/>
            <a:ext cx="8056562" cy="4860925"/>
          </a:xfrm>
        </p:spPr>
        <p:txBody>
          <a:bodyPr/>
          <a:lstStyle/>
          <a:p>
            <a:pPr eaLnBrk="1" hangingPunct="1">
              <a:buClr>
                <a:schemeClr val="accent1"/>
              </a:buClr>
              <a:buFont typeface="Wingdings" charset="0"/>
              <a:buChar char="§"/>
            </a:pPr>
            <a:r>
              <a:rPr lang="en-AU" sz="2400" dirty="0">
                <a:solidFill>
                  <a:srgbClr val="326A94"/>
                </a:solidFill>
                <a:latin typeface="Arial" charset="0"/>
                <a:ea typeface="ＭＳ Ｐゴシック" charset="0"/>
                <a:cs typeface="ＭＳ Ｐゴシック" charset="0"/>
              </a:rPr>
              <a:t> Industry dependent reporting </a:t>
            </a:r>
          </a:p>
          <a:p>
            <a:pPr lvl="1" eaLnBrk="1" hangingPunct="1">
              <a:buFont typeface="Lucida Grande"/>
              <a:buChar char="⎯"/>
            </a:pPr>
            <a:r>
              <a:rPr lang="en-AU" sz="2400" dirty="0">
                <a:latin typeface="Arial" charset="0"/>
                <a:ea typeface="ＭＳ Ｐゴシック" charset="0"/>
              </a:rPr>
              <a:t> observers (can modify behaviour)</a:t>
            </a:r>
          </a:p>
          <a:p>
            <a:pPr eaLnBrk="1" hangingPunct="1">
              <a:buClr>
                <a:schemeClr val="accent1"/>
              </a:buClr>
              <a:buFont typeface="Wingdings" charset="0"/>
              <a:buChar char="§"/>
            </a:pPr>
            <a:r>
              <a:rPr lang="en-AU" sz="2400" dirty="0">
                <a:latin typeface="Arial" charset="0"/>
                <a:ea typeface="ＭＳ Ｐゴシック" charset="0"/>
                <a:cs typeface="ＭＳ Ｐゴシック" charset="0"/>
              </a:rPr>
              <a:t> </a:t>
            </a:r>
            <a:r>
              <a:rPr lang="en-AU" sz="2400" dirty="0">
                <a:solidFill>
                  <a:srgbClr val="326A94"/>
                </a:solidFill>
                <a:latin typeface="Arial" charset="0"/>
                <a:ea typeface="ＭＳ Ｐゴシック" charset="0"/>
                <a:cs typeface="ＭＳ Ｐゴシック" charset="0"/>
              </a:rPr>
              <a:t>Fisheries independent data possible</a:t>
            </a:r>
          </a:p>
          <a:p>
            <a:pPr lvl="1" eaLnBrk="1" hangingPunct="1">
              <a:buFont typeface="Lucida Grande"/>
              <a:buChar char="⎯"/>
            </a:pPr>
            <a:r>
              <a:rPr lang="en-AU" sz="2400" dirty="0">
                <a:latin typeface="Arial" charset="0"/>
                <a:ea typeface="ＭＳ Ｐゴシック" charset="0"/>
              </a:rPr>
              <a:t> show costs and benefits of </a:t>
            </a:r>
            <a:r>
              <a:rPr lang="en-AU" sz="2400" dirty="0" smtClean="0">
                <a:latin typeface="Arial" charset="0"/>
                <a:ea typeface="ＭＳ Ｐゴシック" charset="0"/>
              </a:rPr>
              <a:t>monitoring</a:t>
            </a:r>
          </a:p>
          <a:p>
            <a:pPr lvl="1" eaLnBrk="1" hangingPunct="1">
              <a:buFont typeface="Arial" charset="0"/>
              <a:buNone/>
            </a:pPr>
            <a:endParaRPr lang="en-AU" sz="2400" dirty="0">
              <a:latin typeface="Arial" charset="0"/>
              <a:ea typeface="ＭＳ Ｐゴシック" charset="0"/>
            </a:endParaRPr>
          </a:p>
          <a:p>
            <a:pPr eaLnBrk="1" hangingPunct="1"/>
            <a:endParaRPr lang="en-US" sz="2400" dirty="0">
              <a:latin typeface="Arial" charset="0"/>
              <a:ea typeface="ＭＳ Ｐゴシック" charset="0"/>
              <a:cs typeface="ＭＳ Ｐゴシック" charset="0"/>
            </a:endParaRPr>
          </a:p>
        </p:txBody>
      </p:sp>
      <p:pic>
        <p:nvPicPr>
          <p:cNvPr id="235524" name="Picture 4" descr="scisample"/>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8175" y="311150"/>
            <a:ext cx="222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5" name="Picture 5" descr="j0210682"/>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5988" y="352425"/>
            <a:ext cx="4000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5" name="Picture 6" descr="echogram"/>
          <p:cNvPicPr>
            <a:picLocks noChangeAspect="1" noChangeArrowheads="1"/>
          </p:cNvPicPr>
          <p:nvPr/>
        </p:nvPicPr>
        <p:blipFill>
          <a:blip r:embed="rId5"/>
          <a:srcRect/>
          <a:stretch>
            <a:fillRect/>
          </a:stretch>
        </p:blipFill>
        <p:spPr bwMode="auto">
          <a:xfrm>
            <a:off x="1988080" y="3199342"/>
            <a:ext cx="5241925" cy="31432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86045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1187450" y="60325"/>
            <a:ext cx="7956550" cy="936625"/>
          </a:xfrm>
          <a:noFill/>
          <a:extLst>
            <a:ext uri="{909E8E84-426E-40dd-AFC4-6F175D3DCCD1}">
              <a14:hiddenFill xmlns:a14="http://schemas.microsoft.com/office/drawing/2010/main">
                <a:solidFill>
                  <a:schemeClr val="bg1">
                    <a:alpha val="70000"/>
                  </a:schemeClr>
                </a:solidFill>
              </a14:hiddenFill>
            </a:ext>
          </a:extLst>
        </p:spPr>
        <p:txBody>
          <a:bodyPr/>
          <a:lstStyle/>
          <a:p>
            <a:r>
              <a:rPr lang="en-AU" sz="4400" dirty="0" smtClean="0"/>
              <a:t>Monitoring - Errors</a:t>
            </a:r>
            <a:endParaRPr lang="en-AU" sz="4400" dirty="0"/>
          </a:p>
        </p:txBody>
      </p:sp>
      <p:sp>
        <p:nvSpPr>
          <p:cNvPr id="123907" name="Rectangle 3"/>
          <p:cNvSpPr>
            <a:spLocks noGrp="1" noChangeArrowheads="1"/>
          </p:cNvSpPr>
          <p:nvPr>
            <p:ph type="body" idx="1"/>
          </p:nvPr>
        </p:nvSpPr>
        <p:spPr>
          <a:xfrm>
            <a:off x="795338" y="1363663"/>
            <a:ext cx="8056562" cy="4860925"/>
          </a:xfrm>
          <a:noFill/>
          <a:extLst>
            <a:ext uri="{909E8E84-426E-40dd-AFC4-6F175D3DCCD1}">
              <a14:hiddenFill xmlns:a14="http://schemas.microsoft.com/office/drawing/2010/main">
                <a:solidFill>
                  <a:schemeClr val="bg1"/>
                </a:solidFill>
              </a14:hiddenFill>
            </a:ext>
          </a:extLst>
        </p:spPr>
        <p:txBody>
          <a:bodyPr/>
          <a:lstStyle/>
          <a:p>
            <a:pPr>
              <a:buClr>
                <a:schemeClr val="accent1"/>
              </a:buClr>
              <a:buFont typeface="Wingdings" charset="2"/>
              <a:buChar char="§"/>
            </a:pPr>
            <a:r>
              <a:rPr lang="en-US" sz="2400" dirty="0">
                <a:solidFill>
                  <a:schemeClr val="accent5">
                    <a:lumMod val="50000"/>
                  </a:schemeClr>
                </a:solidFill>
              </a:rPr>
              <a:t> </a:t>
            </a:r>
            <a:r>
              <a:rPr lang="en-US" sz="2400" dirty="0" smtClean="0">
                <a:solidFill>
                  <a:schemeClr val="accent5">
                    <a:lumMod val="50000"/>
                  </a:schemeClr>
                </a:solidFill>
              </a:rPr>
              <a:t>Multiple scales and patchiness</a:t>
            </a:r>
          </a:p>
          <a:p>
            <a:pPr>
              <a:buClr>
                <a:schemeClr val="accent1"/>
              </a:buClr>
              <a:buFont typeface="Wingdings" charset="2"/>
              <a:buChar char="§"/>
            </a:pPr>
            <a:endParaRPr lang="en-AU" sz="2400" dirty="0" smtClean="0">
              <a:solidFill>
                <a:schemeClr val="accent5">
                  <a:lumMod val="50000"/>
                </a:schemeClr>
              </a:solidFill>
            </a:endParaRPr>
          </a:p>
          <a:p>
            <a:pPr>
              <a:buClr>
                <a:schemeClr val="accent1"/>
              </a:buClr>
              <a:buFont typeface="Wingdings" charset="2"/>
              <a:buChar char="§"/>
            </a:pPr>
            <a:r>
              <a:rPr lang="en-AU" sz="2400" dirty="0" smtClean="0">
                <a:solidFill>
                  <a:schemeClr val="accent5">
                    <a:lumMod val="50000"/>
                  </a:schemeClr>
                </a:solidFill>
              </a:rPr>
              <a:t> Errors</a:t>
            </a:r>
            <a:endParaRPr lang="en-AU" sz="2400" dirty="0"/>
          </a:p>
          <a:p>
            <a:pPr lvl="1">
              <a:buFont typeface="Lucida Grande"/>
              <a:buChar char="⎯"/>
            </a:pPr>
            <a:r>
              <a:rPr lang="en-AU" sz="2400" dirty="0" smtClean="0"/>
              <a:t> uniform, normal, lognormal</a:t>
            </a:r>
          </a:p>
          <a:p>
            <a:pPr lvl="1">
              <a:buFont typeface="Lucida Grande"/>
              <a:buChar char="⎯"/>
            </a:pPr>
            <a:r>
              <a:rPr lang="en-AU" sz="2400" dirty="0" smtClean="0"/>
              <a:t> multiple </a:t>
            </a:r>
            <a:r>
              <a:rPr lang="en-AU" sz="2400" dirty="0"/>
              <a:t>scales and </a:t>
            </a:r>
            <a:r>
              <a:rPr lang="en-AU" sz="2400" dirty="0" smtClean="0"/>
              <a:t>patchiness</a:t>
            </a:r>
          </a:p>
          <a:p>
            <a:pPr lvl="1">
              <a:buFont typeface="Lucida Grande"/>
              <a:buChar char="⎯"/>
            </a:pPr>
            <a:r>
              <a:rPr lang="en-AU" sz="2400" dirty="0"/>
              <a:t> </a:t>
            </a:r>
            <a:r>
              <a:rPr lang="en-AU" sz="2400" dirty="0" smtClean="0"/>
              <a:t>variance</a:t>
            </a:r>
          </a:p>
          <a:p>
            <a:pPr lvl="1">
              <a:buFont typeface="Lucida Grande"/>
              <a:buChar char="⎯"/>
            </a:pPr>
            <a:r>
              <a:rPr lang="en-AU" sz="2400" dirty="0"/>
              <a:t> </a:t>
            </a:r>
            <a:r>
              <a:rPr lang="en-AU" sz="2400" dirty="0" smtClean="0"/>
              <a:t>bias</a:t>
            </a:r>
            <a:endParaRPr lang="en-AU" sz="2400" dirty="0"/>
          </a:p>
          <a:p>
            <a:pPr lvl="1">
              <a:buFontTx/>
              <a:buNone/>
            </a:pPr>
            <a:endParaRPr lang="en-AU" sz="1200" dirty="0"/>
          </a:p>
        </p:txBody>
      </p:sp>
      <p:cxnSp>
        <p:nvCxnSpPr>
          <p:cNvPr id="3" name="Straight Connector 2"/>
          <p:cNvCxnSpPr/>
          <p:nvPr/>
        </p:nvCxnSpPr>
        <p:spPr>
          <a:xfrm>
            <a:off x="2328336" y="6375400"/>
            <a:ext cx="3835400" cy="1693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V="1">
            <a:off x="4216399" y="4182533"/>
            <a:ext cx="8468" cy="2201334"/>
          </a:xfrm>
          <a:prstGeom prst="line">
            <a:avLst/>
          </a:prstGeom>
          <a:ln>
            <a:solidFill>
              <a:schemeClr val="bg1">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7" name="Curved Connector 6"/>
          <p:cNvCxnSpPr/>
          <p:nvPr/>
        </p:nvCxnSpPr>
        <p:spPr>
          <a:xfrm flipV="1">
            <a:off x="2429933" y="4555067"/>
            <a:ext cx="1786467" cy="1778000"/>
          </a:xfrm>
          <a:prstGeom prst="curvedConnector3">
            <a:avLst>
              <a:gd name="adj1" fmla="val 72275"/>
            </a:avLst>
          </a:prstGeom>
        </p:spPr>
        <p:style>
          <a:lnRef idx="2">
            <a:schemeClr val="accent1"/>
          </a:lnRef>
          <a:fillRef idx="0">
            <a:schemeClr val="accent1"/>
          </a:fillRef>
          <a:effectRef idx="1">
            <a:schemeClr val="accent1"/>
          </a:effectRef>
          <a:fontRef idx="minor">
            <a:schemeClr val="tx1"/>
          </a:fontRef>
        </p:style>
      </p:cxnSp>
      <p:cxnSp>
        <p:nvCxnSpPr>
          <p:cNvPr id="13" name="Curved Connector 12"/>
          <p:cNvCxnSpPr/>
          <p:nvPr/>
        </p:nvCxnSpPr>
        <p:spPr>
          <a:xfrm flipH="1" flipV="1">
            <a:off x="4233331" y="4555067"/>
            <a:ext cx="1786467" cy="1778000"/>
          </a:xfrm>
          <a:prstGeom prst="curvedConnector3">
            <a:avLst>
              <a:gd name="adj1" fmla="val 72275"/>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3623733" y="4140199"/>
            <a:ext cx="8468" cy="2201334"/>
          </a:xfrm>
          <a:prstGeom prst="line">
            <a:avLst/>
          </a:prstGeom>
          <a:ln>
            <a:solidFill>
              <a:srgbClr val="000090"/>
            </a:solidFill>
            <a:prstDash val="sysDash"/>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166530" y="3860798"/>
            <a:ext cx="919380" cy="307777"/>
          </a:xfrm>
          <a:prstGeom prst="rect">
            <a:avLst/>
          </a:prstGeom>
          <a:noFill/>
        </p:spPr>
        <p:txBody>
          <a:bodyPr wrap="none" rtlCol="0">
            <a:spAutoFit/>
          </a:bodyPr>
          <a:lstStyle/>
          <a:p>
            <a:r>
              <a:rPr lang="en-US" sz="1400" b="1" dirty="0" smtClean="0">
                <a:solidFill>
                  <a:srgbClr val="000090"/>
                </a:solidFill>
              </a:rPr>
              <a:t>ACTUAL</a:t>
            </a:r>
            <a:endParaRPr lang="en-US" sz="1400" b="1" dirty="0">
              <a:solidFill>
                <a:srgbClr val="000090"/>
              </a:solidFill>
            </a:endParaRPr>
          </a:p>
        </p:txBody>
      </p:sp>
      <p:sp>
        <p:nvSpPr>
          <p:cNvPr id="17" name="TextBox 16"/>
          <p:cNvSpPr txBox="1"/>
          <p:nvPr/>
        </p:nvSpPr>
        <p:spPr>
          <a:xfrm>
            <a:off x="4758264" y="4969931"/>
            <a:ext cx="2029823" cy="307777"/>
          </a:xfrm>
          <a:prstGeom prst="rect">
            <a:avLst/>
          </a:prstGeom>
          <a:noFill/>
        </p:spPr>
        <p:txBody>
          <a:bodyPr wrap="none" rtlCol="0">
            <a:spAutoFit/>
          </a:bodyPr>
          <a:lstStyle/>
          <a:p>
            <a:r>
              <a:rPr lang="en-US" sz="1400" b="1" dirty="0" smtClean="0">
                <a:solidFill>
                  <a:schemeClr val="accent1"/>
                </a:solidFill>
              </a:rPr>
              <a:t>Sampling distribution</a:t>
            </a:r>
            <a:endParaRPr lang="en-US" sz="1400" b="1" dirty="0">
              <a:solidFill>
                <a:schemeClr val="accent1"/>
              </a:solidFill>
            </a:endParaRPr>
          </a:p>
        </p:txBody>
      </p:sp>
    </p:spTree>
    <p:extLst>
      <p:ext uri="{BB962C8B-B14F-4D97-AF65-F5344CB8AC3E}">
        <p14:creationId xmlns:p14="http://schemas.microsoft.com/office/powerpoint/2010/main" val="38865803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684735" y="2688722"/>
            <a:ext cx="1850867" cy="2071076"/>
          </a:xfrm>
          <a:prstGeom prst="ellipse">
            <a:avLst/>
          </a:prstGeom>
          <a:gradFill flip="none" rotWithShape="1">
            <a:gsLst>
              <a:gs pos="0">
                <a:schemeClr val="accent1">
                  <a:shade val="51000"/>
                  <a:satMod val="130000"/>
                  <a:alpha val="77000"/>
                </a:schemeClr>
              </a:gs>
              <a:gs pos="80000">
                <a:schemeClr val="accent1">
                  <a:shade val="93000"/>
                  <a:satMod val="130000"/>
                  <a:alpha val="77000"/>
                </a:schemeClr>
              </a:gs>
              <a:gs pos="100000">
                <a:schemeClr val="accent1">
                  <a:shade val="94000"/>
                  <a:satMod val="135000"/>
                  <a:alpha val="77000"/>
                </a:schemeClr>
              </a:gs>
            </a:gsLst>
            <a:lin ang="16200000" scaled="0"/>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 name="Oval 4"/>
          <p:cNvSpPr/>
          <p:nvPr/>
        </p:nvSpPr>
        <p:spPr>
          <a:xfrm>
            <a:off x="2454564" y="3553173"/>
            <a:ext cx="327586" cy="306160"/>
          </a:xfrm>
          <a:prstGeom prst="ellipse">
            <a:avLst/>
          </a:prstGeom>
          <a:solidFill>
            <a:srgbClr val="0000FF">
              <a:alpha val="77000"/>
            </a:srgbClr>
          </a:solidFill>
          <a:ln>
            <a:solidFill>
              <a:srgbClr val="00009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 name="Oval 5"/>
          <p:cNvSpPr/>
          <p:nvPr/>
        </p:nvSpPr>
        <p:spPr>
          <a:xfrm>
            <a:off x="4583881" y="2220480"/>
            <a:ext cx="2604316" cy="2773440"/>
          </a:xfrm>
          <a:prstGeom prst="ellipse">
            <a:avLst/>
          </a:prstGeom>
          <a:gradFill flip="none" rotWithShape="1">
            <a:gsLst>
              <a:gs pos="0">
                <a:schemeClr val="accent5">
                  <a:shade val="51000"/>
                  <a:satMod val="130000"/>
                  <a:alpha val="61000"/>
                </a:schemeClr>
              </a:gs>
              <a:gs pos="80000">
                <a:schemeClr val="accent5">
                  <a:shade val="93000"/>
                  <a:satMod val="130000"/>
                  <a:alpha val="61000"/>
                </a:schemeClr>
              </a:gs>
              <a:gs pos="100000">
                <a:schemeClr val="accent5">
                  <a:shade val="94000"/>
                  <a:satMod val="135000"/>
                  <a:alpha val="61000"/>
                </a:schemeClr>
              </a:gs>
            </a:gsLst>
            <a:lin ang="16200000" scaled="0"/>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7" name="Oval 6"/>
          <p:cNvSpPr/>
          <p:nvPr/>
        </p:nvSpPr>
        <p:spPr>
          <a:xfrm>
            <a:off x="5812335" y="3571183"/>
            <a:ext cx="360345" cy="432224"/>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8" name="Oval 7"/>
          <p:cNvSpPr/>
          <p:nvPr/>
        </p:nvSpPr>
        <p:spPr>
          <a:xfrm>
            <a:off x="5501126" y="2796783"/>
            <a:ext cx="360345" cy="4322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9" name="TextBox 8"/>
          <p:cNvSpPr txBox="1"/>
          <p:nvPr/>
        </p:nvSpPr>
        <p:spPr>
          <a:xfrm>
            <a:off x="1620031" y="2106878"/>
            <a:ext cx="1062535" cy="307777"/>
          </a:xfrm>
          <a:prstGeom prst="rect">
            <a:avLst/>
          </a:prstGeom>
          <a:noFill/>
        </p:spPr>
        <p:txBody>
          <a:bodyPr wrap="none" rtlCol="0">
            <a:spAutoFit/>
          </a:bodyPr>
          <a:lstStyle/>
          <a:p>
            <a:r>
              <a:rPr lang="en-US" sz="1400" b="1" dirty="0" smtClean="0">
                <a:solidFill>
                  <a:srgbClr val="000090"/>
                </a:solidFill>
              </a:rPr>
              <a:t>Prediction</a:t>
            </a:r>
            <a:endParaRPr lang="en-US" sz="1400" b="1" dirty="0">
              <a:solidFill>
                <a:srgbClr val="000090"/>
              </a:solidFill>
            </a:endParaRPr>
          </a:p>
        </p:txBody>
      </p:sp>
      <p:sp>
        <p:nvSpPr>
          <p:cNvPr id="10" name="TextBox 9"/>
          <p:cNvSpPr txBox="1"/>
          <p:nvPr/>
        </p:nvSpPr>
        <p:spPr>
          <a:xfrm>
            <a:off x="796149" y="5006798"/>
            <a:ext cx="2080492" cy="307777"/>
          </a:xfrm>
          <a:prstGeom prst="rect">
            <a:avLst/>
          </a:prstGeom>
          <a:noFill/>
        </p:spPr>
        <p:txBody>
          <a:bodyPr wrap="none" rtlCol="0">
            <a:spAutoFit/>
          </a:bodyPr>
          <a:lstStyle/>
          <a:p>
            <a:r>
              <a:rPr lang="en-US" sz="1400" b="1" dirty="0" smtClean="0">
                <a:solidFill>
                  <a:schemeClr val="accent1"/>
                </a:solidFill>
              </a:rPr>
              <a:t>Predictive Uncertainty</a:t>
            </a:r>
            <a:endParaRPr lang="en-US" sz="1400" b="1" dirty="0">
              <a:solidFill>
                <a:schemeClr val="accent1"/>
              </a:solidFill>
            </a:endParaRPr>
          </a:p>
        </p:txBody>
      </p:sp>
      <p:sp>
        <p:nvSpPr>
          <p:cNvPr id="11" name="TextBox 10"/>
          <p:cNvSpPr txBox="1"/>
          <p:nvPr/>
        </p:nvSpPr>
        <p:spPr>
          <a:xfrm>
            <a:off x="5627415" y="1628410"/>
            <a:ext cx="633419" cy="307777"/>
          </a:xfrm>
          <a:prstGeom prst="rect">
            <a:avLst/>
          </a:prstGeom>
          <a:noFill/>
        </p:spPr>
        <p:txBody>
          <a:bodyPr wrap="none" rtlCol="0">
            <a:spAutoFit/>
          </a:bodyPr>
          <a:lstStyle/>
          <a:p>
            <a:r>
              <a:rPr lang="en-US" sz="1400" b="1" dirty="0" smtClean="0">
                <a:solidFill>
                  <a:schemeClr val="accent6">
                    <a:lumMod val="50000"/>
                  </a:schemeClr>
                </a:solidFill>
              </a:rPr>
              <a:t>Truth</a:t>
            </a:r>
            <a:endParaRPr lang="en-US" sz="1400" b="1" dirty="0">
              <a:solidFill>
                <a:schemeClr val="accent6">
                  <a:lumMod val="50000"/>
                </a:schemeClr>
              </a:solidFill>
            </a:endParaRPr>
          </a:p>
        </p:txBody>
      </p:sp>
      <p:sp>
        <p:nvSpPr>
          <p:cNvPr id="12" name="TextBox 11"/>
          <p:cNvSpPr txBox="1"/>
          <p:nvPr/>
        </p:nvSpPr>
        <p:spPr>
          <a:xfrm>
            <a:off x="7117268" y="4303838"/>
            <a:ext cx="1232253" cy="307777"/>
          </a:xfrm>
          <a:prstGeom prst="rect">
            <a:avLst/>
          </a:prstGeom>
          <a:noFill/>
        </p:spPr>
        <p:txBody>
          <a:bodyPr wrap="none" rtlCol="0">
            <a:spAutoFit/>
          </a:bodyPr>
          <a:lstStyle/>
          <a:p>
            <a:r>
              <a:rPr lang="en-US" sz="1400" b="1" dirty="0" smtClean="0"/>
              <a:t>Observation</a:t>
            </a:r>
            <a:endParaRPr lang="en-US" sz="1400" b="1" dirty="0"/>
          </a:p>
        </p:txBody>
      </p:sp>
      <p:sp>
        <p:nvSpPr>
          <p:cNvPr id="13" name="TextBox 12"/>
          <p:cNvSpPr txBox="1"/>
          <p:nvPr/>
        </p:nvSpPr>
        <p:spPr>
          <a:xfrm>
            <a:off x="6744410" y="2287598"/>
            <a:ext cx="2399590" cy="307777"/>
          </a:xfrm>
          <a:prstGeom prst="rect">
            <a:avLst/>
          </a:prstGeom>
          <a:noFill/>
        </p:spPr>
        <p:txBody>
          <a:bodyPr wrap="none" rtlCol="0">
            <a:spAutoFit/>
          </a:bodyPr>
          <a:lstStyle/>
          <a:p>
            <a:r>
              <a:rPr lang="en-US" sz="1400" b="1" dirty="0" smtClean="0">
                <a:solidFill>
                  <a:schemeClr val="bg2">
                    <a:lumMod val="75000"/>
                  </a:schemeClr>
                </a:solidFill>
              </a:rPr>
              <a:t>Observational uncertainty</a:t>
            </a:r>
            <a:endParaRPr lang="en-US" sz="1400" b="1" dirty="0">
              <a:solidFill>
                <a:schemeClr val="bg2">
                  <a:lumMod val="75000"/>
                </a:schemeClr>
              </a:solidFill>
            </a:endParaRPr>
          </a:p>
        </p:txBody>
      </p:sp>
      <p:sp>
        <p:nvSpPr>
          <p:cNvPr id="14" name="Right Brace 13"/>
          <p:cNvSpPr/>
          <p:nvPr/>
        </p:nvSpPr>
        <p:spPr>
          <a:xfrm rot="5400000">
            <a:off x="4129734" y="2617965"/>
            <a:ext cx="397425" cy="3334954"/>
          </a:xfrm>
          <a:prstGeom prst="rightBrace">
            <a:avLst>
              <a:gd name="adj1" fmla="val 36594"/>
              <a:gd name="adj2" fmla="val 50000"/>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3917480" y="4542638"/>
            <a:ext cx="1032817" cy="307777"/>
          </a:xfrm>
          <a:prstGeom prst="rect">
            <a:avLst/>
          </a:prstGeom>
          <a:noFill/>
        </p:spPr>
        <p:txBody>
          <a:bodyPr wrap="none" rtlCol="0">
            <a:spAutoFit/>
          </a:bodyPr>
          <a:lstStyle/>
          <a:p>
            <a:r>
              <a:rPr lang="en-US" sz="1400" b="1" dirty="0" smtClean="0">
                <a:solidFill>
                  <a:schemeClr val="bg2">
                    <a:lumMod val="50000"/>
                  </a:schemeClr>
                </a:solidFill>
              </a:rPr>
              <a:t>Residuals</a:t>
            </a:r>
            <a:endParaRPr lang="en-US" sz="1400" b="1" dirty="0">
              <a:solidFill>
                <a:schemeClr val="bg2">
                  <a:lumMod val="50000"/>
                </a:schemeClr>
              </a:solidFill>
            </a:endParaRPr>
          </a:p>
        </p:txBody>
      </p:sp>
      <p:cxnSp>
        <p:nvCxnSpPr>
          <p:cNvPr id="17" name="Straight Connector 16"/>
          <p:cNvCxnSpPr/>
          <p:nvPr/>
        </p:nvCxnSpPr>
        <p:spPr>
          <a:xfrm flipH="1">
            <a:off x="5731891" y="1913467"/>
            <a:ext cx="118576" cy="828706"/>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a:endCxn id="12" idx="1"/>
          </p:cNvCxnSpPr>
          <p:nvPr/>
        </p:nvCxnSpPr>
        <p:spPr>
          <a:xfrm>
            <a:off x="6215785" y="3877215"/>
            <a:ext cx="901483" cy="58051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9" idx="2"/>
          </p:cNvCxnSpPr>
          <p:nvPr/>
        </p:nvCxnSpPr>
        <p:spPr>
          <a:xfrm>
            <a:off x="2151299" y="2414655"/>
            <a:ext cx="401115" cy="1098192"/>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2030921" y="4656960"/>
            <a:ext cx="198111" cy="433887"/>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7056089" y="2554320"/>
            <a:ext cx="198111" cy="433887"/>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25" name="Rectangle 2"/>
          <p:cNvSpPr>
            <a:spLocks noGrp="1" noChangeArrowheads="1"/>
          </p:cNvSpPr>
          <p:nvPr>
            <p:ph type="title"/>
          </p:nvPr>
        </p:nvSpPr>
        <p:spPr>
          <a:xfrm>
            <a:off x="1187450" y="60325"/>
            <a:ext cx="7956550" cy="936625"/>
          </a:xfrm>
          <a:noFill/>
          <a:extLst>
            <a:ext uri="{909E8E84-426E-40dd-AFC4-6F175D3DCCD1}">
              <a14:hiddenFill xmlns:a14="http://schemas.microsoft.com/office/drawing/2010/main">
                <a:solidFill>
                  <a:schemeClr val="bg1">
                    <a:alpha val="70000"/>
                  </a:schemeClr>
                </a:solidFill>
              </a14:hiddenFill>
            </a:ext>
          </a:extLst>
        </p:spPr>
        <p:txBody>
          <a:bodyPr/>
          <a:lstStyle/>
          <a:p>
            <a:r>
              <a:rPr lang="en-AU" sz="4400" dirty="0" smtClean="0"/>
              <a:t>Monitoring - Errors</a:t>
            </a:r>
            <a:endParaRPr lang="en-AU" sz="4400" dirty="0"/>
          </a:p>
        </p:txBody>
      </p:sp>
      <p:sp>
        <p:nvSpPr>
          <p:cNvPr id="26" name="Right Brace 25"/>
          <p:cNvSpPr/>
          <p:nvPr/>
        </p:nvSpPr>
        <p:spPr>
          <a:xfrm rot="20432799">
            <a:off x="6055864" y="2786288"/>
            <a:ext cx="397425" cy="907113"/>
          </a:xfrm>
          <a:prstGeom prst="rightBrace">
            <a:avLst>
              <a:gd name="adj1" fmla="val 36594"/>
              <a:gd name="adj2" fmla="val 50000"/>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Right Brace 26"/>
          <p:cNvSpPr/>
          <p:nvPr/>
        </p:nvSpPr>
        <p:spPr>
          <a:xfrm rot="15452811" flipV="1">
            <a:off x="3833586" y="1382563"/>
            <a:ext cx="397425" cy="3066346"/>
          </a:xfrm>
          <a:prstGeom prst="rightBrace">
            <a:avLst>
              <a:gd name="adj1" fmla="val 36594"/>
              <a:gd name="adj2" fmla="val 50000"/>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TextBox 28"/>
          <p:cNvSpPr txBox="1"/>
          <p:nvPr/>
        </p:nvSpPr>
        <p:spPr>
          <a:xfrm>
            <a:off x="3333280" y="2349771"/>
            <a:ext cx="1518364" cy="307777"/>
          </a:xfrm>
          <a:prstGeom prst="rect">
            <a:avLst/>
          </a:prstGeom>
          <a:noFill/>
        </p:spPr>
        <p:txBody>
          <a:bodyPr wrap="none" rtlCol="0">
            <a:spAutoFit/>
          </a:bodyPr>
          <a:lstStyle/>
          <a:p>
            <a:r>
              <a:rPr lang="en-US" sz="1400" b="1" dirty="0" smtClean="0">
                <a:solidFill>
                  <a:schemeClr val="bg2">
                    <a:lumMod val="50000"/>
                  </a:schemeClr>
                </a:solidFill>
              </a:rPr>
              <a:t>Predictive error</a:t>
            </a:r>
            <a:endParaRPr lang="en-US" sz="1400" b="1" dirty="0">
              <a:solidFill>
                <a:schemeClr val="bg2">
                  <a:lumMod val="50000"/>
                </a:schemeClr>
              </a:solidFill>
            </a:endParaRPr>
          </a:p>
        </p:txBody>
      </p:sp>
      <p:sp>
        <p:nvSpPr>
          <p:cNvPr id="30" name="TextBox 29"/>
          <p:cNvSpPr txBox="1"/>
          <p:nvPr/>
        </p:nvSpPr>
        <p:spPr>
          <a:xfrm>
            <a:off x="7287210" y="3340371"/>
            <a:ext cx="1851789" cy="307777"/>
          </a:xfrm>
          <a:prstGeom prst="rect">
            <a:avLst/>
          </a:prstGeom>
          <a:noFill/>
        </p:spPr>
        <p:txBody>
          <a:bodyPr wrap="none" rtlCol="0">
            <a:spAutoFit/>
          </a:bodyPr>
          <a:lstStyle/>
          <a:p>
            <a:r>
              <a:rPr lang="en-US" sz="1400" b="1" dirty="0" smtClean="0">
                <a:solidFill>
                  <a:schemeClr val="bg2">
                    <a:lumMod val="50000"/>
                  </a:schemeClr>
                </a:solidFill>
              </a:rPr>
              <a:t>Observational error</a:t>
            </a:r>
            <a:endParaRPr lang="en-US" sz="1400" b="1" dirty="0">
              <a:solidFill>
                <a:schemeClr val="bg2">
                  <a:lumMod val="50000"/>
                </a:schemeClr>
              </a:solidFill>
            </a:endParaRPr>
          </a:p>
        </p:txBody>
      </p:sp>
      <p:cxnSp>
        <p:nvCxnSpPr>
          <p:cNvPr id="31" name="Straight Connector 30"/>
          <p:cNvCxnSpPr/>
          <p:nvPr/>
        </p:nvCxnSpPr>
        <p:spPr>
          <a:xfrm flipH="1" flipV="1">
            <a:off x="6497290" y="3182940"/>
            <a:ext cx="789920" cy="302853"/>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98365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
          <p:cNvSpPr>
            <a:spLocks noGrp="1" noChangeArrowheads="1"/>
          </p:cNvSpPr>
          <p:nvPr>
            <p:ph type="title"/>
          </p:nvPr>
        </p:nvSpPr>
        <p:spPr>
          <a:xfrm>
            <a:off x="1187450" y="60325"/>
            <a:ext cx="7956550" cy="936625"/>
          </a:xfrm>
          <a:noFill/>
          <a:extLst>
            <a:ext uri="{909E8E84-426E-40dd-AFC4-6F175D3DCCD1}">
              <a14:hiddenFill xmlns:a14="http://schemas.microsoft.com/office/drawing/2010/main">
                <a:solidFill>
                  <a:schemeClr val="bg1">
                    <a:alpha val="70000"/>
                  </a:schemeClr>
                </a:solidFill>
              </a14:hiddenFill>
            </a:ext>
          </a:extLst>
        </p:spPr>
        <p:txBody>
          <a:bodyPr/>
          <a:lstStyle/>
          <a:p>
            <a:r>
              <a:rPr lang="en-AU" sz="4400" dirty="0" smtClean="0"/>
              <a:t>Monitoring - Errors</a:t>
            </a:r>
            <a:endParaRPr lang="en-AU" sz="4400" dirty="0"/>
          </a:p>
        </p:txBody>
      </p:sp>
      <p:sp>
        <p:nvSpPr>
          <p:cNvPr id="28" name="Oval 27"/>
          <p:cNvSpPr/>
          <p:nvPr/>
        </p:nvSpPr>
        <p:spPr>
          <a:xfrm>
            <a:off x="2357148" y="2000346"/>
            <a:ext cx="3789652" cy="3689253"/>
          </a:xfrm>
          <a:prstGeom prst="ellipse">
            <a:avLst/>
          </a:prstGeom>
          <a:gradFill flip="none" rotWithShape="1">
            <a:gsLst>
              <a:gs pos="0">
                <a:schemeClr val="accent5">
                  <a:shade val="51000"/>
                  <a:satMod val="130000"/>
                  <a:alpha val="61000"/>
                </a:schemeClr>
              </a:gs>
              <a:gs pos="80000">
                <a:schemeClr val="accent5">
                  <a:shade val="93000"/>
                  <a:satMod val="130000"/>
                  <a:alpha val="61000"/>
                </a:schemeClr>
              </a:gs>
              <a:gs pos="100000">
                <a:schemeClr val="accent5">
                  <a:shade val="94000"/>
                  <a:satMod val="135000"/>
                  <a:alpha val="61000"/>
                </a:schemeClr>
              </a:gs>
            </a:gsLst>
            <a:lin ang="16200000" scaled="0"/>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4" name="Oval 33"/>
          <p:cNvSpPr/>
          <p:nvPr/>
        </p:nvSpPr>
        <p:spPr>
          <a:xfrm>
            <a:off x="2446735" y="2243667"/>
            <a:ext cx="3158198" cy="3208867"/>
          </a:xfrm>
          <a:prstGeom prst="ellipse">
            <a:avLst/>
          </a:prstGeom>
          <a:gradFill flip="none" rotWithShape="1">
            <a:gsLst>
              <a:gs pos="0">
                <a:schemeClr val="accent1">
                  <a:shade val="51000"/>
                  <a:satMod val="130000"/>
                  <a:alpha val="77000"/>
                </a:schemeClr>
              </a:gs>
              <a:gs pos="80000">
                <a:schemeClr val="accent1">
                  <a:shade val="93000"/>
                  <a:satMod val="130000"/>
                  <a:alpha val="77000"/>
                </a:schemeClr>
              </a:gs>
              <a:gs pos="100000">
                <a:schemeClr val="accent1">
                  <a:shade val="94000"/>
                  <a:satMod val="135000"/>
                  <a:alpha val="77000"/>
                </a:schemeClr>
              </a:gs>
            </a:gsLst>
            <a:lin ang="16200000" scaled="0"/>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2" name="Oval 31"/>
          <p:cNvSpPr/>
          <p:nvPr/>
        </p:nvSpPr>
        <p:spPr>
          <a:xfrm>
            <a:off x="4516936" y="3808250"/>
            <a:ext cx="524353" cy="574948"/>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33" name="Oval 32"/>
          <p:cNvSpPr/>
          <p:nvPr/>
        </p:nvSpPr>
        <p:spPr>
          <a:xfrm>
            <a:off x="3833193" y="2720583"/>
            <a:ext cx="524353" cy="574948"/>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5" name="Oval 34"/>
          <p:cNvSpPr/>
          <p:nvPr/>
        </p:nvSpPr>
        <p:spPr>
          <a:xfrm>
            <a:off x="3208543" y="3666067"/>
            <a:ext cx="423657" cy="444072"/>
          </a:xfrm>
          <a:prstGeom prst="ellipse">
            <a:avLst/>
          </a:prstGeom>
          <a:solidFill>
            <a:srgbClr val="0000FF">
              <a:alpha val="77000"/>
            </a:srgbClr>
          </a:solidFill>
          <a:ln>
            <a:solidFill>
              <a:srgbClr val="00009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6" name="Right Brace 35"/>
          <p:cNvSpPr/>
          <p:nvPr/>
        </p:nvSpPr>
        <p:spPr>
          <a:xfrm rot="5400000">
            <a:off x="3777605" y="3884494"/>
            <a:ext cx="397425" cy="1038963"/>
          </a:xfrm>
          <a:prstGeom prst="rightBrace">
            <a:avLst>
              <a:gd name="adj1" fmla="val 36594"/>
              <a:gd name="adj2" fmla="val 50000"/>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Right Brace 36"/>
          <p:cNvSpPr/>
          <p:nvPr/>
        </p:nvSpPr>
        <p:spPr>
          <a:xfrm rot="19744045">
            <a:off x="4633464" y="2786288"/>
            <a:ext cx="397425" cy="907113"/>
          </a:xfrm>
          <a:prstGeom prst="rightBrace">
            <a:avLst>
              <a:gd name="adj1" fmla="val 36594"/>
              <a:gd name="adj2" fmla="val 50000"/>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Right Brace 37"/>
          <p:cNvSpPr/>
          <p:nvPr/>
        </p:nvSpPr>
        <p:spPr>
          <a:xfrm rot="12910127" flipV="1">
            <a:off x="3178728" y="2471292"/>
            <a:ext cx="397425" cy="1245180"/>
          </a:xfrm>
          <a:prstGeom prst="rightBrace">
            <a:avLst>
              <a:gd name="adj1" fmla="val 36594"/>
              <a:gd name="adj2" fmla="val 50000"/>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TextBox 38"/>
          <p:cNvSpPr txBox="1"/>
          <p:nvPr/>
        </p:nvSpPr>
        <p:spPr>
          <a:xfrm>
            <a:off x="6313563" y="3306504"/>
            <a:ext cx="1851789" cy="307777"/>
          </a:xfrm>
          <a:prstGeom prst="rect">
            <a:avLst/>
          </a:prstGeom>
          <a:noFill/>
        </p:spPr>
        <p:txBody>
          <a:bodyPr wrap="none" rtlCol="0">
            <a:spAutoFit/>
          </a:bodyPr>
          <a:lstStyle/>
          <a:p>
            <a:r>
              <a:rPr lang="en-US" sz="1400" b="1" dirty="0" smtClean="0">
                <a:solidFill>
                  <a:schemeClr val="bg2">
                    <a:lumMod val="50000"/>
                  </a:schemeClr>
                </a:solidFill>
              </a:rPr>
              <a:t>Observational error</a:t>
            </a:r>
            <a:endParaRPr lang="en-US" sz="1400" b="1" dirty="0">
              <a:solidFill>
                <a:schemeClr val="bg2">
                  <a:lumMod val="50000"/>
                </a:schemeClr>
              </a:solidFill>
            </a:endParaRPr>
          </a:p>
        </p:txBody>
      </p:sp>
      <p:cxnSp>
        <p:nvCxnSpPr>
          <p:cNvPr id="40" name="Straight Connector 39"/>
          <p:cNvCxnSpPr>
            <a:stCxn id="39" idx="1"/>
          </p:cNvCxnSpPr>
          <p:nvPr/>
        </p:nvCxnSpPr>
        <p:spPr>
          <a:xfrm flipH="1" flipV="1">
            <a:off x="5049490" y="3149074"/>
            <a:ext cx="1264073" cy="311319"/>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6253668" y="4955772"/>
            <a:ext cx="1232253" cy="307777"/>
          </a:xfrm>
          <a:prstGeom prst="rect">
            <a:avLst/>
          </a:prstGeom>
          <a:noFill/>
        </p:spPr>
        <p:txBody>
          <a:bodyPr wrap="none" rtlCol="0">
            <a:spAutoFit/>
          </a:bodyPr>
          <a:lstStyle/>
          <a:p>
            <a:r>
              <a:rPr lang="en-US" sz="1400" b="1" dirty="0" smtClean="0"/>
              <a:t>Observation</a:t>
            </a:r>
            <a:endParaRPr lang="en-US" sz="1400" b="1" dirty="0"/>
          </a:p>
        </p:txBody>
      </p:sp>
      <p:cxnSp>
        <p:nvCxnSpPr>
          <p:cNvPr id="42" name="Straight Connector 41"/>
          <p:cNvCxnSpPr>
            <a:endCxn id="41" idx="1"/>
          </p:cNvCxnSpPr>
          <p:nvPr/>
        </p:nvCxnSpPr>
        <p:spPr>
          <a:xfrm>
            <a:off x="5003800" y="4351867"/>
            <a:ext cx="1249868" cy="75779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976564" y="3292213"/>
            <a:ext cx="1062535" cy="307777"/>
          </a:xfrm>
          <a:prstGeom prst="rect">
            <a:avLst/>
          </a:prstGeom>
          <a:noFill/>
        </p:spPr>
        <p:txBody>
          <a:bodyPr wrap="none" rtlCol="0">
            <a:spAutoFit/>
          </a:bodyPr>
          <a:lstStyle/>
          <a:p>
            <a:r>
              <a:rPr lang="en-US" sz="1400" b="1" dirty="0" smtClean="0">
                <a:solidFill>
                  <a:srgbClr val="000090"/>
                </a:solidFill>
              </a:rPr>
              <a:t>Prediction</a:t>
            </a:r>
            <a:endParaRPr lang="en-US" sz="1400" b="1" dirty="0">
              <a:solidFill>
                <a:srgbClr val="000090"/>
              </a:solidFill>
            </a:endParaRPr>
          </a:p>
        </p:txBody>
      </p:sp>
      <p:cxnSp>
        <p:nvCxnSpPr>
          <p:cNvPr id="44" name="Straight Connector 43"/>
          <p:cNvCxnSpPr/>
          <p:nvPr/>
        </p:nvCxnSpPr>
        <p:spPr>
          <a:xfrm>
            <a:off x="1879600" y="3615267"/>
            <a:ext cx="1282414" cy="295513"/>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4010281" y="1586077"/>
            <a:ext cx="633419" cy="307777"/>
          </a:xfrm>
          <a:prstGeom prst="rect">
            <a:avLst/>
          </a:prstGeom>
          <a:noFill/>
        </p:spPr>
        <p:txBody>
          <a:bodyPr wrap="none" rtlCol="0">
            <a:spAutoFit/>
          </a:bodyPr>
          <a:lstStyle/>
          <a:p>
            <a:r>
              <a:rPr lang="en-US" sz="1400" b="1" dirty="0" smtClean="0">
                <a:solidFill>
                  <a:schemeClr val="accent6">
                    <a:lumMod val="50000"/>
                  </a:schemeClr>
                </a:solidFill>
              </a:rPr>
              <a:t>Truth</a:t>
            </a:r>
            <a:endParaRPr lang="en-US" sz="1400" b="1" dirty="0">
              <a:solidFill>
                <a:schemeClr val="accent6">
                  <a:lumMod val="50000"/>
                </a:schemeClr>
              </a:solidFill>
            </a:endParaRPr>
          </a:p>
        </p:txBody>
      </p:sp>
      <p:cxnSp>
        <p:nvCxnSpPr>
          <p:cNvPr id="46" name="Straight Connector 45"/>
          <p:cNvCxnSpPr/>
          <p:nvPr/>
        </p:nvCxnSpPr>
        <p:spPr>
          <a:xfrm flipH="1">
            <a:off x="4114757" y="1871134"/>
            <a:ext cx="118576" cy="828706"/>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2097150" y="5490905"/>
            <a:ext cx="1032817" cy="307777"/>
          </a:xfrm>
          <a:prstGeom prst="rect">
            <a:avLst/>
          </a:prstGeom>
          <a:noFill/>
        </p:spPr>
        <p:txBody>
          <a:bodyPr wrap="none" rtlCol="0">
            <a:spAutoFit/>
          </a:bodyPr>
          <a:lstStyle/>
          <a:p>
            <a:r>
              <a:rPr lang="en-US" sz="1400" b="1" dirty="0" smtClean="0">
                <a:solidFill>
                  <a:schemeClr val="bg2">
                    <a:lumMod val="50000"/>
                  </a:schemeClr>
                </a:solidFill>
              </a:rPr>
              <a:t>Residuals</a:t>
            </a:r>
            <a:endParaRPr lang="en-US" sz="1400" b="1" dirty="0">
              <a:solidFill>
                <a:schemeClr val="bg2">
                  <a:lumMod val="50000"/>
                </a:schemeClr>
              </a:solidFill>
            </a:endParaRPr>
          </a:p>
        </p:txBody>
      </p:sp>
      <p:sp>
        <p:nvSpPr>
          <p:cNvPr id="48" name="TextBox 47"/>
          <p:cNvSpPr txBox="1"/>
          <p:nvPr/>
        </p:nvSpPr>
        <p:spPr>
          <a:xfrm>
            <a:off x="1885480" y="2002638"/>
            <a:ext cx="1032817" cy="307777"/>
          </a:xfrm>
          <a:prstGeom prst="rect">
            <a:avLst/>
          </a:prstGeom>
          <a:noFill/>
        </p:spPr>
        <p:txBody>
          <a:bodyPr wrap="none" rtlCol="0">
            <a:spAutoFit/>
          </a:bodyPr>
          <a:lstStyle/>
          <a:p>
            <a:r>
              <a:rPr lang="en-US" sz="1400" b="1" dirty="0" smtClean="0">
                <a:solidFill>
                  <a:schemeClr val="bg2">
                    <a:lumMod val="50000"/>
                  </a:schemeClr>
                </a:solidFill>
              </a:rPr>
              <a:t>Residuals</a:t>
            </a:r>
            <a:endParaRPr lang="en-US" sz="1400" b="1" dirty="0">
              <a:solidFill>
                <a:schemeClr val="bg2">
                  <a:lumMod val="50000"/>
                </a:schemeClr>
              </a:solidFill>
            </a:endParaRPr>
          </a:p>
        </p:txBody>
      </p:sp>
      <p:cxnSp>
        <p:nvCxnSpPr>
          <p:cNvPr id="49" name="Straight Connector 48"/>
          <p:cNvCxnSpPr>
            <a:endCxn id="48" idx="2"/>
          </p:cNvCxnSpPr>
          <p:nvPr/>
        </p:nvCxnSpPr>
        <p:spPr>
          <a:xfrm flipH="1" flipV="1">
            <a:off x="2401889" y="2310415"/>
            <a:ext cx="753609" cy="616579"/>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a:off x="3090333" y="4639733"/>
            <a:ext cx="787400" cy="948267"/>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5601410" y="2169064"/>
            <a:ext cx="2399590" cy="307777"/>
          </a:xfrm>
          <a:prstGeom prst="rect">
            <a:avLst/>
          </a:prstGeom>
          <a:noFill/>
        </p:spPr>
        <p:txBody>
          <a:bodyPr wrap="none" rtlCol="0">
            <a:spAutoFit/>
          </a:bodyPr>
          <a:lstStyle/>
          <a:p>
            <a:r>
              <a:rPr lang="en-US" sz="1400" b="1" dirty="0" smtClean="0">
                <a:solidFill>
                  <a:schemeClr val="bg2">
                    <a:lumMod val="75000"/>
                  </a:schemeClr>
                </a:solidFill>
              </a:rPr>
              <a:t>Observational uncertainty</a:t>
            </a:r>
            <a:endParaRPr lang="en-US" sz="1400" b="1" dirty="0">
              <a:solidFill>
                <a:schemeClr val="bg2">
                  <a:lumMod val="75000"/>
                </a:schemeClr>
              </a:solidFill>
            </a:endParaRPr>
          </a:p>
        </p:txBody>
      </p:sp>
      <p:cxnSp>
        <p:nvCxnSpPr>
          <p:cNvPr id="55" name="Straight Connector 54"/>
          <p:cNvCxnSpPr/>
          <p:nvPr/>
        </p:nvCxnSpPr>
        <p:spPr>
          <a:xfrm flipH="1">
            <a:off x="5913089" y="2435786"/>
            <a:ext cx="198111" cy="433887"/>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3759482" y="6124398"/>
            <a:ext cx="2080492" cy="307777"/>
          </a:xfrm>
          <a:prstGeom prst="rect">
            <a:avLst/>
          </a:prstGeom>
          <a:noFill/>
        </p:spPr>
        <p:txBody>
          <a:bodyPr wrap="none" rtlCol="0">
            <a:spAutoFit/>
          </a:bodyPr>
          <a:lstStyle/>
          <a:p>
            <a:r>
              <a:rPr lang="en-US" sz="1400" b="1" dirty="0" smtClean="0">
                <a:solidFill>
                  <a:schemeClr val="accent1"/>
                </a:solidFill>
              </a:rPr>
              <a:t>Predictive Uncertainty</a:t>
            </a:r>
            <a:endParaRPr lang="en-US" sz="1400" b="1" dirty="0">
              <a:solidFill>
                <a:schemeClr val="accent1"/>
              </a:solidFill>
            </a:endParaRPr>
          </a:p>
        </p:txBody>
      </p:sp>
      <p:cxnSp>
        <p:nvCxnSpPr>
          <p:cNvPr id="57" name="Straight Connector 56"/>
          <p:cNvCxnSpPr/>
          <p:nvPr/>
        </p:nvCxnSpPr>
        <p:spPr>
          <a:xfrm>
            <a:off x="4385733" y="5401733"/>
            <a:ext cx="269855" cy="764381"/>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9993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200" y="1422400"/>
            <a:ext cx="6408738" cy="482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0899" name="Rectangle 3"/>
          <p:cNvSpPr>
            <a:spLocks noGrp="1" noChangeArrowheads="1"/>
          </p:cNvSpPr>
          <p:nvPr>
            <p:ph type="title"/>
          </p:nvPr>
        </p:nvSpPr>
        <p:spPr>
          <a:xfrm>
            <a:off x="1103313" y="80963"/>
            <a:ext cx="7788275" cy="900112"/>
          </a:xfrm>
        </p:spPr>
        <p:txBody>
          <a:bodyPr/>
          <a:lstStyle/>
          <a:p>
            <a:r>
              <a:rPr lang="en-US" sz="3200" dirty="0"/>
              <a:t>Assessing Performance at </a:t>
            </a:r>
            <a:r>
              <a:rPr lang="en-US" dirty="0"/>
              <a:t>Multiple</a:t>
            </a:r>
            <a:r>
              <a:rPr lang="en-US" sz="3200" dirty="0"/>
              <a:t> Scales</a:t>
            </a:r>
            <a:endParaRPr lang="en-AU" sz="3200" dirty="0"/>
          </a:p>
        </p:txBody>
      </p:sp>
      <p:sp>
        <p:nvSpPr>
          <p:cNvPr id="80900" name="Oval 4"/>
          <p:cNvSpPr>
            <a:spLocks noChangeArrowheads="1"/>
          </p:cNvSpPr>
          <p:nvPr/>
        </p:nvSpPr>
        <p:spPr bwMode="auto">
          <a:xfrm>
            <a:off x="3686175" y="4213225"/>
            <a:ext cx="174625" cy="138113"/>
          </a:xfrm>
          <a:prstGeom prst="ellipse">
            <a:avLst/>
          </a:prstGeom>
          <a:noFill/>
          <a:ln w="38100">
            <a:solidFill>
              <a:schemeClr val="hlink"/>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0901" name="Oval 5"/>
          <p:cNvSpPr>
            <a:spLocks noChangeArrowheads="1"/>
          </p:cNvSpPr>
          <p:nvPr/>
        </p:nvSpPr>
        <p:spPr bwMode="auto">
          <a:xfrm>
            <a:off x="4954588" y="1990725"/>
            <a:ext cx="174625" cy="138113"/>
          </a:xfrm>
          <a:prstGeom prst="ellipse">
            <a:avLst/>
          </a:prstGeom>
          <a:noFill/>
          <a:ln w="38100">
            <a:solidFill>
              <a:schemeClr val="hlink"/>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0902" name="Oval 6"/>
          <p:cNvSpPr>
            <a:spLocks noChangeArrowheads="1"/>
          </p:cNvSpPr>
          <p:nvPr/>
        </p:nvSpPr>
        <p:spPr bwMode="auto">
          <a:xfrm rot="1509038">
            <a:off x="3613150" y="3884613"/>
            <a:ext cx="373063" cy="854075"/>
          </a:xfrm>
          <a:prstGeom prst="ellipse">
            <a:avLst/>
          </a:prstGeom>
          <a:noFill/>
          <a:ln w="38100">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0903" name="Oval 7"/>
          <p:cNvSpPr>
            <a:spLocks noChangeArrowheads="1"/>
          </p:cNvSpPr>
          <p:nvPr/>
        </p:nvSpPr>
        <p:spPr bwMode="auto">
          <a:xfrm>
            <a:off x="2587625" y="1522413"/>
            <a:ext cx="4429125" cy="4406900"/>
          </a:xfrm>
          <a:prstGeom prst="ellipse">
            <a:avLst/>
          </a:prstGeom>
          <a:noFill/>
          <a:ln w="76200">
            <a:solidFill>
              <a:srgbClr val="5998C8"/>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0904" name="Text Box 8"/>
          <p:cNvSpPr txBox="1">
            <a:spLocks noChangeArrowheads="1"/>
          </p:cNvSpPr>
          <p:nvPr/>
        </p:nvSpPr>
        <p:spPr bwMode="auto">
          <a:xfrm>
            <a:off x="585788" y="3829050"/>
            <a:ext cx="1728787" cy="376238"/>
          </a:xfrm>
          <a:prstGeom prst="rect">
            <a:avLst/>
          </a:prstGeom>
          <a:solidFill>
            <a:srgbClr val="EBAB00"/>
          </a:solidFill>
          <a:ln w="9525">
            <a:solidFill>
              <a:schemeClr val="fo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Regional scale</a:t>
            </a:r>
            <a:endParaRPr lang="en-AU"/>
          </a:p>
        </p:txBody>
      </p:sp>
      <p:sp>
        <p:nvSpPr>
          <p:cNvPr id="80905" name="Text Box 9"/>
          <p:cNvSpPr txBox="1">
            <a:spLocks noChangeArrowheads="1"/>
          </p:cNvSpPr>
          <p:nvPr/>
        </p:nvSpPr>
        <p:spPr bwMode="auto">
          <a:xfrm>
            <a:off x="792163" y="5297488"/>
            <a:ext cx="2171700" cy="650875"/>
          </a:xfrm>
          <a:prstGeom prst="rect">
            <a:avLst/>
          </a:prstGeom>
          <a:solidFill>
            <a:srgbClr val="5998C8"/>
          </a:solidFill>
          <a:ln w="9525">
            <a:solidFill>
              <a:srgbClr val="5998C8"/>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Whole ecosystem scale</a:t>
            </a:r>
            <a:endParaRPr lang="en-AU"/>
          </a:p>
        </p:txBody>
      </p:sp>
      <p:sp>
        <p:nvSpPr>
          <p:cNvPr id="80906" name="Line 10"/>
          <p:cNvSpPr>
            <a:spLocks noChangeShapeType="1"/>
          </p:cNvSpPr>
          <p:nvPr/>
        </p:nvSpPr>
        <p:spPr bwMode="auto">
          <a:xfrm flipV="1">
            <a:off x="2927350" y="5448300"/>
            <a:ext cx="728663" cy="388938"/>
          </a:xfrm>
          <a:prstGeom prst="line">
            <a:avLst/>
          </a:prstGeom>
          <a:noFill/>
          <a:ln w="57150">
            <a:solidFill>
              <a:srgbClr val="5998C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0907" name="Line 11"/>
          <p:cNvSpPr>
            <a:spLocks noChangeShapeType="1"/>
          </p:cNvSpPr>
          <p:nvPr/>
        </p:nvSpPr>
        <p:spPr bwMode="auto">
          <a:xfrm>
            <a:off x="2303463" y="4122738"/>
            <a:ext cx="1290637" cy="241300"/>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0908" name="Oval 12"/>
          <p:cNvSpPr>
            <a:spLocks noChangeArrowheads="1"/>
          </p:cNvSpPr>
          <p:nvPr/>
        </p:nvSpPr>
        <p:spPr bwMode="auto">
          <a:xfrm>
            <a:off x="4419600" y="2243138"/>
            <a:ext cx="174625" cy="138112"/>
          </a:xfrm>
          <a:prstGeom prst="ellipse">
            <a:avLst/>
          </a:prstGeom>
          <a:noFill/>
          <a:ln w="38100">
            <a:solidFill>
              <a:schemeClr val="hlink"/>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0909" name="Oval 13"/>
          <p:cNvSpPr>
            <a:spLocks noChangeArrowheads="1"/>
          </p:cNvSpPr>
          <p:nvPr/>
        </p:nvSpPr>
        <p:spPr bwMode="auto">
          <a:xfrm rot="3960306">
            <a:off x="4140994" y="1951832"/>
            <a:ext cx="536575" cy="852487"/>
          </a:xfrm>
          <a:prstGeom prst="ellipse">
            <a:avLst/>
          </a:prstGeom>
          <a:noFill/>
          <a:ln w="38100">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0910" name="Oval 14"/>
          <p:cNvSpPr>
            <a:spLocks noChangeArrowheads="1"/>
          </p:cNvSpPr>
          <p:nvPr/>
        </p:nvSpPr>
        <p:spPr bwMode="auto">
          <a:xfrm rot="619135">
            <a:off x="4859338" y="1625600"/>
            <a:ext cx="439737" cy="768350"/>
          </a:xfrm>
          <a:prstGeom prst="ellipse">
            <a:avLst/>
          </a:prstGeom>
          <a:noFill/>
          <a:ln w="38100">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0911" name="Text Box 15"/>
          <p:cNvSpPr txBox="1">
            <a:spLocks noChangeArrowheads="1"/>
          </p:cNvSpPr>
          <p:nvPr/>
        </p:nvSpPr>
        <p:spPr bwMode="auto">
          <a:xfrm>
            <a:off x="744538" y="1798638"/>
            <a:ext cx="1579562" cy="36671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Local scale</a:t>
            </a:r>
            <a:endParaRPr lang="en-AU"/>
          </a:p>
        </p:txBody>
      </p:sp>
      <p:sp>
        <p:nvSpPr>
          <p:cNvPr id="80912" name="Line 16"/>
          <p:cNvSpPr>
            <a:spLocks noChangeShapeType="1"/>
          </p:cNvSpPr>
          <p:nvPr/>
        </p:nvSpPr>
        <p:spPr bwMode="auto">
          <a:xfrm>
            <a:off x="2273300" y="1974850"/>
            <a:ext cx="2152650" cy="312738"/>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253507753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sz="4400" dirty="0" smtClean="0"/>
              <a:t>Indicators</a:t>
            </a:r>
            <a:endParaRPr lang="en-AU" sz="4400" dirty="0"/>
          </a:p>
        </p:txBody>
      </p:sp>
      <p:sp>
        <p:nvSpPr>
          <p:cNvPr id="133123" name="Rectangle 3"/>
          <p:cNvSpPr>
            <a:spLocks noGrp="1" noChangeArrowheads="1"/>
          </p:cNvSpPr>
          <p:nvPr>
            <p:ph type="body" idx="1"/>
          </p:nvPr>
        </p:nvSpPr>
        <p:spPr>
          <a:xfrm>
            <a:off x="1103313" y="1385888"/>
            <a:ext cx="7369175" cy="5108575"/>
          </a:xfrm>
        </p:spPr>
        <p:txBody>
          <a:bodyPr/>
          <a:lstStyle/>
          <a:p>
            <a:pPr lvl="1">
              <a:buFontTx/>
              <a:buNone/>
            </a:pPr>
            <a:endParaRPr lang="en-US" sz="3200"/>
          </a:p>
          <a:p>
            <a:pPr algn="ctr">
              <a:buFontTx/>
              <a:buNone/>
            </a:pPr>
            <a:r>
              <a:rPr lang="en-US" sz="3600"/>
              <a:t>Triple Bottom Line</a:t>
            </a:r>
            <a:endParaRPr lang="en-AU" sz="3600"/>
          </a:p>
        </p:txBody>
      </p:sp>
      <p:pic>
        <p:nvPicPr>
          <p:cNvPr id="133124" name="Picture 4" descr="MCj0437637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8575" y="2827338"/>
            <a:ext cx="3517900" cy="3517900"/>
          </a:xfrm>
          <a:prstGeom prst="rect">
            <a:avLst/>
          </a:prstGeom>
          <a:noFill/>
          <a:extLst>
            <a:ext uri="{909E8E84-426E-40dd-AFC4-6F175D3DCCD1}">
              <a14:hiddenFill xmlns:a14="http://schemas.microsoft.com/office/drawing/2010/main">
                <a:solidFill>
                  <a:srgbClr val="FFFFFF"/>
                </a:solidFill>
              </a14:hiddenFill>
            </a:ext>
          </a:extLst>
        </p:spPr>
      </p:pic>
      <p:pic>
        <p:nvPicPr>
          <p:cNvPr id="133125" name="Picture 5" descr="MCj0431516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3078163"/>
            <a:ext cx="2493962" cy="2493962"/>
          </a:xfrm>
          <a:prstGeom prst="rect">
            <a:avLst/>
          </a:prstGeom>
          <a:noFill/>
          <a:extLst>
            <a:ext uri="{909E8E84-426E-40dd-AFC4-6F175D3DCCD1}">
              <a14:hiddenFill xmlns:a14="http://schemas.microsoft.com/office/drawing/2010/main">
                <a:solidFill>
                  <a:srgbClr val="FFFFFF"/>
                </a:solidFill>
              </a14:hiddenFill>
            </a:ext>
          </a:extLst>
        </p:spPr>
      </p:pic>
      <p:pic>
        <p:nvPicPr>
          <p:cNvPr id="133126" name="Picture 6" descr="MCj0427275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0238" y="3182938"/>
            <a:ext cx="3006725" cy="2373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96889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6691" name="Group 147"/>
          <p:cNvGraphicFramePr>
            <a:graphicFrameLocks noGrp="1"/>
          </p:cNvGraphicFramePr>
          <p:nvPr/>
        </p:nvGraphicFramePr>
        <p:xfrm>
          <a:off x="828675" y="1162050"/>
          <a:ext cx="8250238" cy="5384802"/>
        </p:xfrm>
        <a:graphic>
          <a:graphicData uri="http://schemas.openxmlformats.org/drawingml/2006/table">
            <a:tbl>
              <a:tblPr/>
              <a:tblGrid>
                <a:gridCol w="3927475"/>
                <a:gridCol w="214313"/>
                <a:gridCol w="61912"/>
                <a:gridCol w="3948113"/>
                <a:gridCol w="98425"/>
              </a:tblGrid>
              <a:tr h="439738">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AU" sz="2000" b="0" i="0" u="none" strike="noStrike" cap="none" normalizeH="0" baseline="0">
                          <a:ln>
                            <a:noFill/>
                          </a:ln>
                          <a:solidFill>
                            <a:srgbClr val="FF9147"/>
                          </a:solidFill>
                          <a:effectLst/>
                          <a:latin typeface="Arial" charset="0"/>
                          <a:ea typeface="ＭＳ Ｐゴシック" charset="0"/>
                          <a:cs typeface="ＭＳ Ｐゴシック" charset="0"/>
                        </a:rPr>
                        <a:t>Relative Biomass</a:t>
                      </a: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rgbClr val="99CCFF"/>
                        </a:solidFill>
                        <a:effectLst/>
                        <a:latin typeface="Arial" charset="0"/>
                        <a:ea typeface="ＭＳ Ｐゴシック" charset="0"/>
                        <a:cs typeface="ＭＳ Ｐゴシック" charset="0"/>
                      </a:endParaRP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AU" sz="2000" b="0" i="0" u="none" strike="noStrike" cap="none" normalizeH="0" baseline="0">
                          <a:ln>
                            <a:noFill/>
                          </a:ln>
                          <a:solidFill>
                            <a:srgbClr val="FF9147"/>
                          </a:solidFill>
                          <a:effectLst/>
                          <a:latin typeface="Arial" charset="0"/>
                          <a:ea typeface="ＭＳ Ｐゴシック" charset="0"/>
                          <a:cs typeface="ＭＳ Ｐゴシック" charset="0"/>
                        </a:rPr>
                        <a:t>Size structure </a:t>
                      </a:r>
                      <a:r>
                        <a:rPr kumimoji="0" lang="en-AU" sz="2000" b="0" i="0" u="none" strike="noStrike" cap="none" normalizeH="0" baseline="0">
                          <a:ln>
                            <a:noFill/>
                          </a:ln>
                          <a:solidFill>
                            <a:srgbClr val="326A94"/>
                          </a:solidFill>
                          <a:effectLst/>
                          <a:latin typeface="Arial" charset="0"/>
                          <a:ea typeface="ＭＳ Ｐゴシック" charset="0"/>
                          <a:cs typeface="ＭＳ Ｐゴシック" charset="0"/>
                        </a:rPr>
                        <a:t>(% big) </a:t>
                      </a:r>
                      <a:r>
                        <a:rPr kumimoji="0" lang="en-AU" sz="2000" b="0" i="0" u="none" strike="noStrike" cap="none" normalizeH="0" baseline="0">
                          <a:ln>
                            <a:noFill/>
                          </a:ln>
                          <a:solidFill>
                            <a:srgbClr val="FF9147"/>
                          </a:solidFill>
                          <a:effectLst/>
                          <a:latin typeface="Arial" charset="0"/>
                          <a:ea typeface="ＭＳ Ｐゴシック" charset="0"/>
                          <a:cs typeface="ＭＳ Ｐゴシック" charset="0"/>
                        </a:rPr>
                        <a:t>&amp; spectra</a:t>
                      </a: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rgbClr val="FFFFFF"/>
                        </a:solidFill>
                        <a:effectLst/>
                        <a:latin typeface="Arial" charset="0"/>
                        <a:ea typeface="ＭＳ Ｐゴシック" charset="0"/>
                        <a:cs typeface="ＭＳ Ｐゴシック" charset="0"/>
                      </a:endParaRPr>
                    </a:p>
                  </a:txBody>
                  <a:tcPr marL="18000" marR="18000" marT="7200" marB="7200" horzOverflow="overflow">
                    <a:lnL>
                      <a:noFill/>
                    </a:lnL>
                    <a:lnR>
                      <a:noFill/>
                    </a:lnR>
                    <a:lnT>
                      <a:noFill/>
                    </a:lnT>
                    <a:lnB>
                      <a:noFill/>
                    </a:lnB>
                    <a:lnTlToBr>
                      <a:noFill/>
                    </a:lnTlToBr>
                    <a:lnBlToTr>
                      <a:noFill/>
                    </a:lnBlToTr>
                    <a:noFill/>
                  </a:tcPr>
                </a:tc>
              </a:tr>
              <a:tr h="422275">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AU" sz="2000" b="0" i="0" u="none" strike="noStrike" cap="none" normalizeH="0" baseline="0">
                          <a:ln>
                            <a:noFill/>
                          </a:ln>
                          <a:solidFill>
                            <a:srgbClr val="326A94"/>
                          </a:solidFill>
                          <a:effectLst/>
                          <a:latin typeface="Arial" charset="0"/>
                          <a:ea typeface="ＭＳ Ｐゴシック" charset="0"/>
                          <a:cs typeface="ＭＳ Ｐゴシック" charset="0"/>
                        </a:rPr>
                        <a:t>  Gelatinous zooplankton</a:t>
                      </a: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rgbClr val="99CCFF"/>
                        </a:solidFill>
                        <a:effectLst/>
                        <a:latin typeface="Arial" charset="0"/>
                        <a:ea typeface="ＭＳ Ｐゴシック" charset="0"/>
                        <a:cs typeface="ＭＳ Ｐゴシック" charset="0"/>
                      </a:endParaRP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AU" sz="2000" b="0" i="0" u="none" strike="noStrike" cap="none" normalizeH="0" baseline="0">
                          <a:ln>
                            <a:noFill/>
                          </a:ln>
                          <a:solidFill>
                            <a:srgbClr val="FF9147"/>
                          </a:solidFill>
                          <a:effectLst/>
                          <a:latin typeface="Arial" charset="0"/>
                          <a:ea typeface="ＭＳ Ｐゴシック" charset="0"/>
                          <a:cs typeface="ＭＳ Ｐゴシック" charset="0"/>
                        </a:rPr>
                        <a:t>Size at maturity</a:t>
                      </a:r>
                      <a:r>
                        <a:rPr kumimoji="0" lang="en-AU" sz="2000" b="0" i="0" u="none" strike="noStrike" cap="none" normalizeH="0" baseline="0">
                          <a:ln>
                            <a:noFill/>
                          </a:ln>
                          <a:solidFill>
                            <a:srgbClr val="326A94"/>
                          </a:solidFill>
                          <a:effectLst/>
                          <a:latin typeface="Arial" charset="0"/>
                          <a:ea typeface="ＭＳ Ｐゴシック" charset="0"/>
                          <a:cs typeface="ＭＳ Ｐゴシック" charset="0"/>
                        </a:rPr>
                        <a:t> (weight &amp; length)</a:t>
                      </a: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marL="18000" marR="18000" marT="7200" marB="7200" horzOverflow="overflow">
                    <a:lnL>
                      <a:noFill/>
                    </a:lnL>
                    <a:lnR>
                      <a:noFill/>
                    </a:lnR>
                    <a:lnT>
                      <a:noFill/>
                    </a:lnT>
                    <a:lnB>
                      <a:noFill/>
                    </a:lnB>
                    <a:lnTlToBr>
                      <a:noFill/>
                    </a:lnTlToBr>
                    <a:lnBlToTr>
                      <a:noFill/>
                    </a:lnBlToTr>
                    <a:noFill/>
                  </a:tcPr>
                </a:tc>
              </a:tr>
              <a:tr h="422275">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AU" sz="2000" b="0" i="0" u="none" strike="noStrike" cap="none" normalizeH="0" baseline="0">
                          <a:ln>
                            <a:noFill/>
                          </a:ln>
                          <a:solidFill>
                            <a:srgbClr val="326A94"/>
                          </a:solidFill>
                          <a:effectLst/>
                          <a:latin typeface="Arial" charset="0"/>
                          <a:ea typeface="ＭＳ Ｐゴシック" charset="0"/>
                          <a:cs typeface="ＭＳ Ｐゴシック" charset="0"/>
                        </a:rPr>
                        <a:t>  Cephalopods</a:t>
                      </a: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rgbClr val="99CCFF"/>
                        </a:solidFill>
                        <a:effectLst/>
                        <a:latin typeface="Arial" charset="0"/>
                        <a:ea typeface="ＭＳ Ｐゴシック" charset="0"/>
                        <a:cs typeface="ＭＳ Ｐゴシック" charset="0"/>
                      </a:endParaRP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AU" sz="2000" b="0" i="0" u="none" strike="noStrike" cap="none" normalizeH="0" baseline="0">
                          <a:ln>
                            <a:noFill/>
                          </a:ln>
                          <a:solidFill>
                            <a:srgbClr val="FF9147"/>
                          </a:solidFill>
                          <a:effectLst/>
                          <a:latin typeface="Arial" charset="0"/>
                          <a:ea typeface="ＭＳ Ｐゴシック" charset="0"/>
                          <a:cs typeface="ＭＳ Ｐゴシック" charset="0"/>
                        </a:rPr>
                        <a:t>Biophysical</a:t>
                      </a:r>
                      <a:r>
                        <a:rPr kumimoji="0" lang="en-AU" sz="2000" b="0" i="0" u="none" strike="noStrike" cap="none" normalizeH="0" baseline="0">
                          <a:ln>
                            <a:noFill/>
                          </a:ln>
                          <a:solidFill>
                            <a:srgbClr val="326A94"/>
                          </a:solidFill>
                          <a:effectLst/>
                          <a:latin typeface="Arial" charset="0"/>
                          <a:ea typeface="ＭＳ Ｐゴシック" charset="0"/>
                          <a:cs typeface="ＭＳ Ｐゴシック" charset="0"/>
                        </a:rPr>
                        <a:t> (Chla, </a:t>
                      </a:r>
                      <a:r>
                        <a:rPr kumimoji="0" lang="en-AU" sz="2000" b="0" i="0" u="none" strike="noStrike" cap="none" normalizeH="0" baseline="30000">
                          <a:ln>
                            <a:noFill/>
                          </a:ln>
                          <a:solidFill>
                            <a:srgbClr val="326A94"/>
                          </a:solidFill>
                          <a:effectLst/>
                          <a:latin typeface="Arial" charset="0"/>
                          <a:ea typeface="ＭＳ Ｐゴシック" charset="0"/>
                          <a:cs typeface="ＭＳ Ｐゴシック" charset="0"/>
                        </a:rPr>
                        <a:t>o</a:t>
                      </a:r>
                      <a:r>
                        <a:rPr kumimoji="0" lang="en-AU" sz="2000" b="0" i="0" u="none" strike="noStrike" cap="none" normalizeH="0" baseline="0">
                          <a:ln>
                            <a:noFill/>
                          </a:ln>
                          <a:solidFill>
                            <a:srgbClr val="326A94"/>
                          </a:solidFill>
                          <a:effectLst/>
                          <a:latin typeface="Arial" charset="0"/>
                          <a:ea typeface="ＭＳ Ｐゴシック" charset="0"/>
                          <a:cs typeface="ＭＳ Ｐゴシック" charset="0"/>
                        </a:rPr>
                        <a:t>C, pH)  </a:t>
                      </a: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marL="18000" marR="18000" marT="7200" marB="7200" horzOverflow="overflow">
                    <a:lnL>
                      <a:noFill/>
                    </a:lnL>
                    <a:lnR>
                      <a:noFill/>
                    </a:lnR>
                    <a:lnT>
                      <a:noFill/>
                    </a:lnT>
                    <a:lnB>
                      <a:noFill/>
                    </a:lnB>
                    <a:lnTlToBr>
                      <a:noFill/>
                    </a:lnTlToBr>
                    <a:lnBlToTr>
                      <a:noFill/>
                    </a:lnBlToTr>
                    <a:noFill/>
                  </a:tcPr>
                </a:tc>
              </a:tr>
              <a:tr h="422275">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AU" sz="2000" b="0" i="0" u="none" strike="noStrike" cap="none" normalizeH="0" baseline="0">
                          <a:ln>
                            <a:noFill/>
                          </a:ln>
                          <a:solidFill>
                            <a:srgbClr val="326A94"/>
                          </a:solidFill>
                          <a:effectLst/>
                          <a:latin typeface="Arial" charset="0"/>
                          <a:ea typeface="ＭＳ Ｐゴシック" charset="0"/>
                          <a:cs typeface="ＭＳ Ｐゴシック" charset="0"/>
                        </a:rPr>
                        <a:t>  Planktivores </a:t>
                      </a: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rgbClr val="FFFFFF"/>
                        </a:solidFill>
                        <a:effectLst/>
                        <a:latin typeface="Arial" charset="0"/>
                        <a:ea typeface="ＭＳ Ｐゴシック" charset="0"/>
                        <a:cs typeface="ＭＳ Ｐゴシック" charset="0"/>
                      </a:endParaRP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marL="18000" marR="18000" marT="7200" marB="7200" horzOverflow="overflow">
                    <a:lnL>
                      <a:noFill/>
                    </a:lnL>
                    <a:lnR>
                      <a:noFill/>
                    </a:lnR>
                    <a:lnT>
                      <a:noFill/>
                    </a:lnT>
                    <a:lnB>
                      <a:noFill/>
                    </a:lnB>
                    <a:lnTlToBr>
                      <a:noFill/>
                    </a:lnTlToBr>
                    <a:lnBlToTr>
                      <a:noFill/>
                    </a:lnBlToTr>
                    <a:noFill/>
                  </a:tcPr>
                </a:tc>
              </a:tr>
              <a:tr h="422275">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AU" sz="2000" b="0" i="0" u="none" strike="noStrike" cap="none" normalizeH="0" baseline="0">
                          <a:ln>
                            <a:noFill/>
                          </a:ln>
                          <a:solidFill>
                            <a:srgbClr val="326A94"/>
                          </a:solidFill>
                          <a:effectLst/>
                          <a:latin typeface="Arial" charset="0"/>
                          <a:ea typeface="ＭＳ Ｐゴシック" charset="0"/>
                          <a:cs typeface="ＭＳ Ｐゴシック" charset="0"/>
                        </a:rPr>
                        <a:t>  Scavengers</a:t>
                      </a: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rgbClr val="99CCFF"/>
                        </a:solidFill>
                        <a:effectLst/>
                        <a:latin typeface="Arial" charset="0"/>
                        <a:ea typeface="ＭＳ Ｐゴシック" charset="0"/>
                        <a:cs typeface="ＭＳ Ｐゴシック" charset="0"/>
                      </a:endParaRP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rgbClr val="99CCFF"/>
                        </a:solidFill>
                        <a:effectLst/>
                        <a:latin typeface="Arial" charset="0"/>
                        <a:ea typeface="ＭＳ Ｐゴシック" charset="0"/>
                        <a:cs typeface="ＭＳ Ｐゴシック" charset="0"/>
                      </a:endParaRP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a:ln>
                          <a:noFill/>
                        </a:ln>
                        <a:solidFill>
                          <a:srgbClr val="99CCFF"/>
                        </a:solidFill>
                        <a:effectLst/>
                        <a:latin typeface="Arial" charset="0"/>
                        <a:ea typeface="ＭＳ Ｐゴシック" charset="0"/>
                        <a:cs typeface="Arial" charset="0"/>
                      </a:endParaRPr>
                    </a:p>
                  </a:txBody>
                  <a:tcPr marL="18000" marR="18000" marT="7200" marB="7200" horzOverflow="overflow">
                    <a:lnL>
                      <a:noFill/>
                    </a:lnL>
                    <a:lnR>
                      <a:noFill/>
                    </a:lnR>
                    <a:lnT>
                      <a:noFill/>
                    </a:lnT>
                    <a:lnB>
                      <a:noFill/>
                    </a:lnB>
                    <a:lnTlToBr>
                      <a:noFill/>
                    </a:lnTlToBr>
                    <a:lnBlToTr>
                      <a:noFill/>
                    </a:lnBlToTr>
                    <a:noFill/>
                  </a:tcPr>
                </a:tc>
              </a:tr>
              <a:tr h="388938">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AU" sz="2000" b="0" i="0" u="none" strike="noStrike" cap="none" normalizeH="0" baseline="0">
                          <a:ln>
                            <a:noFill/>
                          </a:ln>
                          <a:solidFill>
                            <a:srgbClr val="326A94"/>
                          </a:solidFill>
                          <a:effectLst/>
                          <a:latin typeface="Arial" charset="0"/>
                          <a:ea typeface="ＭＳ Ｐゴシック" charset="0"/>
                          <a:cs typeface="ＭＳ Ｐゴシック" charset="0"/>
                        </a:rPr>
                        <a:t>  Demersal fish</a:t>
                      </a: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rgbClr val="99CCFF"/>
                        </a:solidFill>
                        <a:effectLst/>
                        <a:latin typeface="Arial" charset="0"/>
                        <a:ea typeface="ＭＳ Ｐゴシック" charset="0"/>
                        <a:cs typeface="ＭＳ Ｐゴシック" charset="0"/>
                      </a:endParaRP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a:ln>
                          <a:noFill/>
                        </a:ln>
                        <a:solidFill>
                          <a:srgbClr val="99CCFF"/>
                        </a:solidFill>
                        <a:effectLst/>
                        <a:latin typeface="Arial" charset="0"/>
                        <a:ea typeface="ＭＳ Ｐゴシック" charset="0"/>
                        <a:cs typeface="Arial" charset="0"/>
                      </a:endParaRPr>
                    </a:p>
                  </a:txBody>
                  <a:tcPr marL="18000" marR="18000" marT="7200" marB="7200" horzOverflow="overflow">
                    <a:lnL>
                      <a:noFill/>
                    </a:lnL>
                    <a:lnR>
                      <a:noFill/>
                    </a:lnR>
                    <a:lnT>
                      <a:noFill/>
                    </a:lnT>
                    <a:lnB>
                      <a:noFill/>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AU" sz="2000" b="0" i="0" u="none" strike="noStrike" cap="none" normalizeH="0" baseline="0">
                          <a:ln>
                            <a:noFill/>
                          </a:ln>
                          <a:solidFill>
                            <a:srgbClr val="326A94"/>
                          </a:solidFill>
                          <a:effectLst/>
                          <a:latin typeface="Arial" charset="0"/>
                          <a:ea typeface="ＭＳ Ｐゴシック" charset="0"/>
                          <a:cs typeface="ＭＳ Ｐゴシック" charset="0"/>
                        </a:rPr>
                        <a:t>  Habitat cover</a:t>
                      </a: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rgbClr val="FFFFFF"/>
                        </a:solidFill>
                        <a:effectLst/>
                        <a:latin typeface="Arial" charset="0"/>
                        <a:ea typeface="ＭＳ Ｐゴシック" charset="0"/>
                        <a:cs typeface="ＭＳ Ｐゴシック" charset="0"/>
                      </a:endParaRP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2000" b="0" i="0" u="none" strike="noStrike" cap="none" normalizeH="0" baseline="0">
                          <a:ln>
                            <a:noFill/>
                          </a:ln>
                          <a:solidFill>
                            <a:srgbClr val="FF9147"/>
                          </a:solidFill>
                          <a:effectLst/>
                          <a:latin typeface="Arial" charset="0"/>
                          <a:ea typeface="ＭＳ Ｐゴシック" charset="0"/>
                          <a:cs typeface="ＭＳ Ｐゴシック" charset="0"/>
                        </a:rPr>
                        <a:t>Potential</a:t>
                      </a:r>
                      <a:endParaRPr kumimoji="0" lang="en-AU" sz="2000" b="0" i="0" u="none" strike="noStrike" cap="none" normalizeH="0" baseline="0">
                        <a:ln>
                          <a:noFill/>
                        </a:ln>
                        <a:solidFill>
                          <a:schemeClr val="tx1"/>
                        </a:solidFill>
                        <a:effectLst/>
                        <a:latin typeface="Arial" charset="0"/>
                        <a:ea typeface="ＭＳ Ｐゴシック" charset="0"/>
                        <a:cs typeface="ＭＳ Ｐゴシック" charset="0"/>
                      </a:endParaRP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rgbClr val="99CCFF"/>
                        </a:solidFill>
                        <a:effectLst/>
                        <a:latin typeface="Arial" charset="0"/>
                        <a:ea typeface="ＭＳ Ｐゴシック" charset="0"/>
                        <a:cs typeface="Arial" charset="0"/>
                      </a:endParaRPr>
                    </a:p>
                  </a:txBody>
                  <a:tcPr marL="18000" marR="18000" marT="7200" marB="7200" horzOverflow="overflow">
                    <a:lnL>
                      <a:noFill/>
                    </a:lnL>
                    <a:lnR>
                      <a:noFill/>
                    </a:lnR>
                    <a:lnT>
                      <a:noFill/>
                    </a:lnT>
                    <a:lnB>
                      <a:noFill/>
                    </a:lnB>
                    <a:lnTlToBr>
                      <a:noFill/>
                    </a:lnTlToBr>
                    <a:lnBlToTr>
                      <a:noFill/>
                    </a:lnBlToTr>
                    <a:noFill/>
                  </a:tcPr>
                </a:tc>
              </a:tr>
              <a:tr h="422275">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AU" sz="2000" b="0" i="0" u="none" strike="noStrike" cap="none" normalizeH="0" baseline="0">
                          <a:ln>
                            <a:noFill/>
                          </a:ln>
                          <a:solidFill>
                            <a:srgbClr val="326A94"/>
                          </a:solidFill>
                          <a:effectLst/>
                          <a:latin typeface="Arial" charset="0"/>
                          <a:ea typeface="ＭＳ Ｐゴシック" charset="0"/>
                          <a:cs typeface="ＭＳ Ｐゴシック" charset="0"/>
                        </a:rPr>
                        <a:t>  Piscivores</a:t>
                      </a: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rgbClr val="99CCFF"/>
                        </a:solidFill>
                        <a:effectLst/>
                        <a:latin typeface="Arial" charset="0"/>
                        <a:ea typeface="ＭＳ Ｐゴシック" charset="0"/>
                        <a:cs typeface="ＭＳ Ｐゴシック" charset="0"/>
                      </a:endParaRP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a:ln>
                            <a:noFill/>
                          </a:ln>
                          <a:solidFill>
                            <a:srgbClr val="326A94"/>
                          </a:solidFill>
                          <a:effectLst/>
                          <a:latin typeface="Arial" charset="0"/>
                          <a:ea typeface="ＭＳ Ｐゴシック" charset="0"/>
                          <a:cs typeface="ＭＳ Ｐゴシック" charset="0"/>
                        </a:rPr>
                        <a:t> </a:t>
                      </a:r>
                      <a:r>
                        <a:rPr kumimoji="0" lang="en-AU" sz="2000" b="0" i="0" u="none" strike="noStrike" cap="none" normalizeH="0" baseline="0">
                          <a:ln>
                            <a:noFill/>
                          </a:ln>
                          <a:solidFill>
                            <a:srgbClr val="326A94"/>
                          </a:solidFill>
                          <a:effectLst/>
                          <a:latin typeface="Arial" charset="0"/>
                          <a:ea typeface="ＭＳ Ｐゴシック" charset="0"/>
                          <a:cs typeface="ＭＳ Ｐゴシック" charset="0"/>
                        </a:rPr>
                        <a:t>Diversity</a:t>
                      </a:r>
                      <a:r>
                        <a:rPr kumimoji="0" lang="en-AU" sz="1800" b="0" i="0" u="none" strike="noStrike" cap="none" normalizeH="0" baseline="0">
                          <a:ln>
                            <a:noFill/>
                          </a:ln>
                          <a:solidFill>
                            <a:srgbClr val="326A94"/>
                          </a:solidFill>
                          <a:effectLst/>
                          <a:latin typeface="Arial" charset="0"/>
                          <a:ea typeface="ＭＳ Ｐゴシック" charset="0"/>
                          <a:cs typeface="ＭＳ Ｐゴシック" charset="0"/>
                        </a:rPr>
                        <a:t> </a:t>
                      </a: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20000"/>
                        </a:lnSpc>
                        <a:spcBef>
                          <a:spcPct val="50000"/>
                        </a:spcBef>
                        <a:spcAft>
                          <a:spcPct val="0"/>
                        </a:spcAft>
                        <a:buClrTx/>
                        <a:buSzTx/>
                        <a:buFontTx/>
                        <a:buNone/>
                        <a:tabLst/>
                      </a:pPr>
                      <a:endParaRPr kumimoji="0" lang="en-US" sz="1400" b="1" i="0" u="none" strike="noStrike" cap="none" normalizeH="0" baseline="0">
                        <a:ln>
                          <a:noFill/>
                        </a:ln>
                        <a:solidFill>
                          <a:srgbClr val="99CCFF"/>
                        </a:solidFill>
                        <a:effectLst/>
                        <a:latin typeface="Arial" charset="0"/>
                        <a:ea typeface="ＭＳ Ｐゴシック" charset="0"/>
                        <a:cs typeface="Arial" charset="0"/>
                      </a:endParaRPr>
                    </a:p>
                  </a:txBody>
                  <a:tcPr marL="18000" marR="18000" marT="7200" marB="7200" horzOverflow="overflow">
                    <a:lnL>
                      <a:noFill/>
                    </a:lnL>
                    <a:lnR>
                      <a:noFill/>
                    </a:lnR>
                    <a:lnT>
                      <a:noFill/>
                    </a:lnT>
                    <a:lnB>
                      <a:noFill/>
                    </a:lnB>
                    <a:lnTlToBr>
                      <a:noFill/>
                    </a:lnTlToBr>
                    <a:lnBlToTr>
                      <a:noFill/>
                    </a:lnBlToTr>
                    <a:noFill/>
                  </a:tcPr>
                </a:tc>
              </a:tr>
              <a:tr h="387350">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AU" sz="2000" b="0" i="0" u="none" strike="noStrike" cap="none" normalizeH="0" baseline="0">
                          <a:ln>
                            <a:noFill/>
                          </a:ln>
                          <a:solidFill>
                            <a:srgbClr val="326A94"/>
                          </a:solidFill>
                          <a:effectLst/>
                          <a:latin typeface="Arial" charset="0"/>
                          <a:ea typeface="ＭＳ Ｐゴシック" charset="0"/>
                          <a:cs typeface="ＭＳ Ｐゴシック" charset="0"/>
                        </a:rPr>
                        <a:t>  Top predators</a:t>
                      </a: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rgbClr val="99CCFF"/>
                        </a:solidFill>
                        <a:effectLst/>
                        <a:latin typeface="Arial" charset="0"/>
                        <a:ea typeface="ＭＳ Ｐゴシック" charset="0"/>
                        <a:cs typeface="ＭＳ Ｐゴシック" charset="0"/>
                      </a:endParaRP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AU" sz="2000" b="0" i="0" u="none" strike="noStrike" cap="none" normalizeH="0" baseline="0">
                          <a:ln>
                            <a:noFill/>
                          </a:ln>
                          <a:solidFill>
                            <a:srgbClr val="326A94"/>
                          </a:solidFill>
                          <a:effectLst/>
                          <a:latin typeface="Arial" charset="0"/>
                          <a:ea typeface="ＭＳ Ｐゴシック" charset="0"/>
                          <a:cs typeface="ＭＳ Ｐゴシック" charset="0"/>
                        </a:rPr>
                        <a:t> Habitat-Fisheries Overlap</a:t>
                      </a: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endParaRPr kumimoji="0" lang="en-US" sz="1400" b="1" i="0" u="none" strike="noStrike" cap="none" normalizeH="0" baseline="0">
                        <a:ln>
                          <a:noFill/>
                        </a:ln>
                        <a:solidFill>
                          <a:srgbClr val="99CCFF"/>
                        </a:solidFill>
                        <a:effectLst/>
                        <a:latin typeface="Arial" charset="0"/>
                        <a:ea typeface="ＭＳ Ｐゴシック" charset="0"/>
                        <a:cs typeface="Arial" charset="0"/>
                      </a:endParaRPr>
                    </a:p>
                  </a:txBody>
                  <a:tcPr marL="18000" marR="18000" marT="7200" marB="7200" horzOverflow="overflow">
                    <a:lnL>
                      <a:noFill/>
                    </a:lnL>
                    <a:lnR>
                      <a:noFill/>
                    </a:lnR>
                    <a:lnT>
                      <a:noFill/>
                    </a:lnT>
                    <a:lnB>
                      <a:noFill/>
                    </a:lnB>
                    <a:lnTlToBr>
                      <a:noFill/>
                    </a:lnTlToBr>
                    <a:lnBlToTr>
                      <a:noFill/>
                    </a:lnBlToTr>
                    <a:noFill/>
                  </a:tcPr>
                </a:tc>
              </a:tr>
              <a:tr h="422275">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AU" sz="2000" b="0" i="0" u="none" strike="noStrike" cap="none" normalizeH="0" baseline="0">
                          <a:ln>
                            <a:noFill/>
                          </a:ln>
                          <a:solidFill>
                            <a:srgbClr val="FF9147"/>
                          </a:solidFill>
                          <a:effectLst/>
                          <a:latin typeface="Arial" charset="0"/>
                          <a:ea typeface="ＭＳ Ｐゴシック" charset="0"/>
                          <a:cs typeface="ＭＳ Ｐゴシック" charset="0"/>
                        </a:rPr>
                        <a:t>Biomass ratios</a:t>
                      </a: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rgbClr val="99CCFF"/>
                        </a:solidFill>
                        <a:effectLst/>
                        <a:latin typeface="Arial" charset="0"/>
                        <a:ea typeface="ＭＳ Ｐゴシック" charset="0"/>
                        <a:cs typeface="ＭＳ Ｐゴシック" charset="0"/>
                      </a:endParaRP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AU" sz="2000" b="0" i="0" u="none" strike="noStrike" cap="none" normalizeH="0" baseline="0">
                          <a:ln>
                            <a:noFill/>
                          </a:ln>
                          <a:solidFill>
                            <a:srgbClr val="326A94"/>
                          </a:solidFill>
                          <a:effectLst/>
                          <a:latin typeface="Arial" charset="0"/>
                          <a:ea typeface="ＭＳ Ｐゴシック" charset="0"/>
                          <a:cs typeface="ＭＳ Ｐゴシック" charset="0"/>
                        </a:rPr>
                        <a:t> CPUE</a:t>
                      </a: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a:ln>
                          <a:noFill/>
                        </a:ln>
                        <a:solidFill>
                          <a:srgbClr val="99CCFF"/>
                        </a:solidFill>
                        <a:effectLst/>
                        <a:latin typeface="Arial" charset="0"/>
                        <a:ea typeface="ＭＳ Ｐゴシック" charset="0"/>
                        <a:cs typeface="Arial" charset="0"/>
                      </a:endParaRPr>
                    </a:p>
                  </a:txBody>
                  <a:tcPr marL="18000" marR="18000" marT="7200" marB="7200" horzOverflow="overflow">
                    <a:lnL>
                      <a:noFill/>
                    </a:lnL>
                    <a:lnR>
                      <a:noFill/>
                    </a:lnR>
                    <a:lnT>
                      <a:noFill/>
                    </a:lnT>
                    <a:lnB>
                      <a:noFill/>
                    </a:lnB>
                    <a:lnTlToBr>
                      <a:noFill/>
                    </a:lnTlToBr>
                    <a:lnBlToTr>
                      <a:noFill/>
                    </a:lnBlToTr>
                    <a:noFill/>
                  </a:tcPr>
                </a:tc>
              </a:tr>
              <a:tr h="401638">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AU" sz="2000" b="0" i="0" u="none" strike="noStrike" cap="none" normalizeH="0" baseline="0">
                          <a:ln>
                            <a:noFill/>
                          </a:ln>
                          <a:solidFill>
                            <a:srgbClr val="326A94"/>
                          </a:solidFill>
                          <a:effectLst/>
                          <a:latin typeface="Arial" charset="0"/>
                          <a:ea typeface="ＭＳ Ｐゴシック" charset="0"/>
                          <a:cs typeface="ＭＳ Ｐゴシック" charset="0"/>
                        </a:rPr>
                        <a:t>  Piscivore : Planktivore</a:t>
                      </a: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a:ln>
                          <a:noFill/>
                        </a:ln>
                        <a:solidFill>
                          <a:srgbClr val="99CCFF"/>
                        </a:solidFill>
                        <a:effectLst/>
                        <a:latin typeface="Arial" charset="0"/>
                        <a:ea typeface="ＭＳ Ｐゴシック" charset="0"/>
                        <a:cs typeface="Arial" charset="0"/>
                      </a:endParaRP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rgbClr val="99CCFF"/>
                        </a:solidFill>
                        <a:effectLst/>
                        <a:latin typeface="Arial" charset="0"/>
                        <a:ea typeface="ＭＳ Ｐゴシック" charset="0"/>
                        <a:cs typeface="ＭＳ Ｐゴシック" charset="0"/>
                      </a:endParaRP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AU" sz="2000" b="0" i="0" u="none" strike="noStrike" cap="none" normalizeH="0" baseline="0">
                          <a:ln>
                            <a:noFill/>
                          </a:ln>
                          <a:solidFill>
                            <a:srgbClr val="326A94"/>
                          </a:solidFill>
                          <a:effectLst/>
                          <a:latin typeface="Arial" charset="0"/>
                          <a:ea typeface="ＭＳ Ｐゴシック" charset="0"/>
                          <a:cs typeface="ＭＳ Ｐゴシック" charset="0"/>
                        </a:rPr>
                        <a:t> Maximum length of catch</a:t>
                      </a: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rgbClr val="99CCFF"/>
                        </a:solidFill>
                        <a:effectLst/>
                        <a:latin typeface="Arial" charset="0"/>
                        <a:ea typeface="ＭＳ Ｐゴシック" charset="0"/>
                        <a:cs typeface="Arial" charset="0"/>
                      </a:endParaRPr>
                    </a:p>
                  </a:txBody>
                  <a:tcPr marL="18000" marR="18000" marT="7200" marB="7200" horzOverflow="overflow">
                    <a:lnL>
                      <a:noFill/>
                    </a:lnL>
                    <a:lnR>
                      <a:noFill/>
                    </a:lnR>
                    <a:lnT>
                      <a:noFill/>
                    </a:lnT>
                    <a:lnB>
                      <a:noFill/>
                    </a:lnB>
                    <a:lnTlToBr>
                      <a:noFill/>
                    </a:lnTlToBr>
                    <a:lnBlToTr>
                      <a:noFill/>
                    </a:lnBlToTr>
                    <a:noFill/>
                  </a:tcPr>
                </a:tc>
              </a:tr>
              <a:tr h="404813">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AU" sz="2000" b="0" i="0" u="none" strike="noStrike" cap="none" normalizeH="0" baseline="0">
                          <a:ln>
                            <a:noFill/>
                          </a:ln>
                          <a:solidFill>
                            <a:srgbClr val="326A94"/>
                          </a:solidFill>
                          <a:effectLst/>
                          <a:latin typeface="Arial" charset="0"/>
                          <a:ea typeface="ＭＳ Ｐゴシック" charset="0"/>
                          <a:cs typeface="ＭＳ Ｐゴシック" charset="0"/>
                        </a:rPr>
                        <a:t>  Pelagic : Demersal    </a:t>
                      </a: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rgbClr val="99CCFF"/>
                        </a:solidFill>
                        <a:effectLst/>
                        <a:latin typeface="Arial" charset="0"/>
                        <a:ea typeface="ＭＳ Ｐゴシック" charset="0"/>
                        <a:cs typeface="Arial" charset="0"/>
                      </a:endParaRP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rgbClr val="99CCFF"/>
                        </a:solidFill>
                        <a:effectLst/>
                        <a:latin typeface="Arial" charset="0"/>
                        <a:ea typeface="ＭＳ Ｐゴシック" charset="0"/>
                        <a:cs typeface="ＭＳ Ｐゴシック" charset="0"/>
                      </a:endParaRP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AU" sz="2000" b="0" i="0" u="none" strike="noStrike" cap="none" normalizeH="0" baseline="0">
                          <a:ln>
                            <a:noFill/>
                          </a:ln>
                          <a:solidFill>
                            <a:srgbClr val="99CCFF"/>
                          </a:solidFill>
                          <a:effectLst/>
                          <a:latin typeface="Arial" charset="0"/>
                          <a:ea typeface="ＭＳ Ｐゴシック" charset="0"/>
                          <a:cs typeface="ＭＳ Ｐゴシック" charset="0"/>
                        </a:rPr>
                        <a:t>  </a:t>
                      </a: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rgbClr val="FFCC66"/>
                        </a:solidFill>
                        <a:effectLst/>
                        <a:latin typeface="Arial" charset="0"/>
                        <a:ea typeface="ＭＳ Ｐゴシック" charset="0"/>
                        <a:cs typeface="Arial" charset="0"/>
                      </a:endParaRPr>
                    </a:p>
                  </a:txBody>
                  <a:tcPr marL="18000" marR="18000" marT="7200" marB="7200" horzOverflow="overflow">
                    <a:lnL>
                      <a:noFill/>
                    </a:lnL>
                    <a:lnR>
                      <a:noFill/>
                    </a:lnR>
                    <a:lnT>
                      <a:noFill/>
                    </a:lnT>
                    <a:lnB>
                      <a:noFill/>
                    </a:lnB>
                    <a:lnTlToBr>
                      <a:noFill/>
                    </a:lnTlToBr>
                    <a:lnBlToTr>
                      <a:noFill/>
                    </a:lnBlToTr>
                    <a:noFill/>
                  </a:tcPr>
                </a:tc>
              </a:tr>
              <a:tr h="422275">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AU" sz="2000" b="0" i="0" u="none" strike="noStrike" cap="none" normalizeH="0" baseline="0">
                          <a:ln>
                            <a:noFill/>
                          </a:ln>
                          <a:solidFill>
                            <a:srgbClr val="326A94"/>
                          </a:solidFill>
                          <a:effectLst/>
                          <a:latin typeface="Arial" charset="0"/>
                          <a:ea typeface="ＭＳ Ｐゴシック" charset="0"/>
                          <a:cs typeface="ＭＳ Ｐゴシック" charset="0"/>
                        </a:rPr>
                        <a:t>  Infauna : Epifauna</a:t>
                      </a: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rgbClr val="99CCFF"/>
                        </a:solidFill>
                        <a:effectLst/>
                        <a:latin typeface="Arial" charset="0"/>
                        <a:ea typeface="ＭＳ Ｐゴシック" charset="0"/>
                        <a:cs typeface="Arial" charset="0"/>
                      </a:endParaRP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rgbClr val="99CCFF"/>
                        </a:solidFill>
                        <a:effectLst/>
                        <a:latin typeface="Arial" charset="0"/>
                        <a:ea typeface="ＭＳ Ｐゴシック" charset="0"/>
                        <a:cs typeface="ＭＳ Ｐゴシック" charset="0"/>
                      </a:endParaRP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AU" sz="2000" b="0" i="0" u="none" strike="noStrike" cap="none" normalizeH="0" baseline="0">
                          <a:ln>
                            <a:noFill/>
                          </a:ln>
                          <a:solidFill>
                            <a:srgbClr val="99CCFF"/>
                          </a:solidFill>
                          <a:effectLst/>
                          <a:latin typeface="Arial" charset="0"/>
                          <a:ea typeface="ＭＳ Ｐゴシック" charset="0"/>
                          <a:cs typeface="ＭＳ Ｐゴシック" charset="0"/>
                        </a:rPr>
                        <a:t>  </a:t>
                      </a:r>
                      <a:endParaRPr kumimoji="0" lang="en-AU" sz="2000" b="0" i="0" u="none" strike="noStrike" cap="none" normalizeH="0" baseline="0">
                        <a:ln>
                          <a:noFill/>
                        </a:ln>
                        <a:solidFill>
                          <a:schemeClr val="bg1"/>
                        </a:solidFill>
                        <a:effectLst/>
                        <a:latin typeface="Arial" charset="0"/>
                        <a:ea typeface="ＭＳ Ｐゴシック" charset="0"/>
                        <a:cs typeface="ＭＳ Ｐゴシック" charset="0"/>
                      </a:endParaRPr>
                    </a:p>
                  </a:txBody>
                  <a:tcPr marL="18000" marR="18000" marT="7200" marB="720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rgbClr val="FFCC66"/>
                        </a:solidFill>
                        <a:effectLst/>
                        <a:latin typeface="Arial" charset="0"/>
                        <a:ea typeface="ＭＳ Ｐゴシック" charset="0"/>
                        <a:cs typeface="Arial" charset="0"/>
                      </a:endParaRPr>
                    </a:p>
                  </a:txBody>
                  <a:tcPr marL="18000" marR="18000" marT="7200" marB="7200" horzOverflow="overflow">
                    <a:lnL>
                      <a:noFill/>
                    </a:lnL>
                    <a:lnR>
                      <a:noFill/>
                    </a:lnR>
                    <a:lnT>
                      <a:noFill/>
                    </a:lnT>
                    <a:lnB>
                      <a:noFill/>
                    </a:lnB>
                    <a:lnTlToBr>
                      <a:noFill/>
                    </a:lnTlToBr>
                    <a:lnBlToTr>
                      <a:noFill/>
                    </a:lnBlToTr>
                    <a:noFill/>
                  </a:tcPr>
                </a:tc>
              </a:tr>
            </a:tbl>
          </a:graphicData>
        </a:graphic>
      </p:graphicFrame>
      <p:sp>
        <p:nvSpPr>
          <p:cNvPr id="94276" name="Rectangle 2"/>
          <p:cNvSpPr>
            <a:spLocks noGrp="1" noChangeArrowheads="1"/>
          </p:cNvSpPr>
          <p:nvPr>
            <p:ph type="title"/>
          </p:nvPr>
        </p:nvSpPr>
        <p:spPr>
          <a:xfrm>
            <a:off x="1108075" y="82550"/>
            <a:ext cx="7956550" cy="936625"/>
          </a:xfrm>
        </p:spPr>
        <p:txBody>
          <a:bodyPr/>
          <a:lstStyle/>
          <a:p>
            <a:r>
              <a:rPr lang="en-AU" sz="4400">
                <a:latin typeface="Arial" charset="0"/>
                <a:ea typeface="ＭＳ Ｐゴシック" charset="0"/>
                <a:cs typeface="ＭＳ Ｐゴシック" charset="0"/>
              </a:rPr>
              <a:t>Robust indicators</a:t>
            </a:r>
            <a:endParaRPr lang="en-US" sz="4400">
              <a:latin typeface="Arial" charset="0"/>
              <a:ea typeface="ＭＳ Ｐゴシック" charset="0"/>
              <a:cs typeface="ＭＳ Ｐゴシック" charset="0"/>
            </a:endParaRPr>
          </a:p>
        </p:txBody>
      </p:sp>
      <p:sp>
        <p:nvSpPr>
          <p:cNvPr id="7" name="Rounded Rectangle 6"/>
          <p:cNvSpPr/>
          <p:nvPr/>
        </p:nvSpPr>
        <p:spPr>
          <a:xfrm>
            <a:off x="548640" y="1097280"/>
            <a:ext cx="3268980" cy="3771900"/>
          </a:xfrm>
          <a:prstGeom prst="roundRect">
            <a:avLst/>
          </a:prstGeom>
          <a:noFill/>
          <a:ln w="63500">
            <a:solidFill>
              <a:srgbClr val="FF0000"/>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 name="Rounded Rectangle 7"/>
          <p:cNvSpPr/>
          <p:nvPr/>
        </p:nvSpPr>
        <p:spPr>
          <a:xfrm>
            <a:off x="563880" y="4903470"/>
            <a:ext cx="3268980" cy="1638300"/>
          </a:xfrm>
          <a:prstGeom prst="roundRect">
            <a:avLst/>
          </a:prstGeom>
          <a:noFill/>
          <a:ln w="63500">
            <a:solidFill>
              <a:srgbClr val="FF0000"/>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 name="Rounded Rectangle 8"/>
          <p:cNvSpPr/>
          <p:nvPr/>
        </p:nvSpPr>
        <p:spPr>
          <a:xfrm>
            <a:off x="4690110" y="1169670"/>
            <a:ext cx="4259580" cy="1436370"/>
          </a:xfrm>
          <a:prstGeom prst="roundRect">
            <a:avLst/>
          </a:prstGeom>
          <a:noFill/>
          <a:ln w="63500">
            <a:solidFill>
              <a:srgbClr val="FF0000"/>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ounded Rectangle 9"/>
          <p:cNvSpPr/>
          <p:nvPr/>
        </p:nvSpPr>
        <p:spPr>
          <a:xfrm>
            <a:off x="4690110" y="3611880"/>
            <a:ext cx="4248150" cy="2171700"/>
          </a:xfrm>
          <a:prstGeom prst="roundRect">
            <a:avLst/>
          </a:prstGeom>
          <a:noFill/>
          <a:ln w="63500">
            <a:solidFill>
              <a:srgbClr val="FF0000"/>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7331027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0071030_WFO_PowerPoint">
  <a:themeElements>
    <a:clrScheme name="20071030_WFO_PowerPoint 13">
      <a:dk1>
        <a:srgbClr val="000000"/>
      </a:dk1>
      <a:lt1>
        <a:srgbClr val="FFFFFF"/>
      </a:lt1>
      <a:dk2>
        <a:srgbClr val="FFFFFF"/>
      </a:dk2>
      <a:lt2>
        <a:srgbClr val="999999"/>
      </a:lt2>
      <a:accent1>
        <a:srgbClr val="0099CC"/>
      </a:accent1>
      <a:accent2>
        <a:srgbClr val="BED600"/>
      </a:accent2>
      <a:accent3>
        <a:srgbClr val="FFFFFF"/>
      </a:accent3>
      <a:accent4>
        <a:srgbClr val="000000"/>
      </a:accent4>
      <a:accent5>
        <a:srgbClr val="AACAE2"/>
      </a:accent5>
      <a:accent6>
        <a:srgbClr val="ACC200"/>
      </a:accent6>
      <a:hlink>
        <a:srgbClr val="CB5056"/>
      </a:hlink>
      <a:folHlink>
        <a:srgbClr val="EBAB00"/>
      </a:folHlink>
    </a:clrScheme>
    <a:fontScheme name="20071030_WFO_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0071030_WFO_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071030_WFO_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071030_WFO_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071030_WFO_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071030_WFO_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071030_WFO_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071030_WFO_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071030_WFO_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071030_WFO_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071030_WFO_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071030_WFO_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071030_WFO_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0071030_WFO_PowerPoint 13">
        <a:dk1>
          <a:srgbClr val="000000"/>
        </a:dk1>
        <a:lt1>
          <a:srgbClr val="FFFFFF"/>
        </a:lt1>
        <a:dk2>
          <a:srgbClr val="FFFFFF"/>
        </a:dk2>
        <a:lt2>
          <a:srgbClr val="999999"/>
        </a:lt2>
        <a:accent1>
          <a:srgbClr val="0099CC"/>
        </a:accent1>
        <a:accent2>
          <a:srgbClr val="BED600"/>
        </a:accent2>
        <a:accent3>
          <a:srgbClr val="FFFFFF"/>
        </a:accent3>
        <a:accent4>
          <a:srgbClr val="000000"/>
        </a:accent4>
        <a:accent5>
          <a:srgbClr val="AACAE2"/>
        </a:accent5>
        <a:accent6>
          <a:srgbClr val="ACC200"/>
        </a:accent6>
        <a:hlink>
          <a:srgbClr val="CB5056"/>
        </a:hlink>
        <a:folHlink>
          <a:srgbClr val="EBAB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3738</TotalTime>
  <Words>1434</Words>
  <Application>Microsoft Macintosh PowerPoint</Application>
  <PresentationFormat>On-screen Show (4:3)</PresentationFormat>
  <Paragraphs>244</Paragraphs>
  <Slides>22</Slides>
  <Notes>20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4" baseType="lpstr">
      <vt:lpstr>20071030_WFO_PowerPoint</vt:lpstr>
      <vt:lpstr>Chart</vt:lpstr>
      <vt:lpstr>Monitoring and Assessments</vt:lpstr>
      <vt:lpstr>Performance and Targets</vt:lpstr>
      <vt:lpstr>Reporting/Monitoring</vt:lpstr>
      <vt:lpstr>Monitoring - Errors</vt:lpstr>
      <vt:lpstr>Monitoring - Errors</vt:lpstr>
      <vt:lpstr>Monitoring - Errors</vt:lpstr>
      <vt:lpstr>Assessing Performance at Multiple Scales</vt:lpstr>
      <vt:lpstr>Indicators</vt:lpstr>
      <vt:lpstr>Robust indicators</vt:lpstr>
      <vt:lpstr>Sampling Design</vt:lpstr>
      <vt:lpstr>Sampling Frequency</vt:lpstr>
      <vt:lpstr>Sampling Frequency</vt:lpstr>
      <vt:lpstr>Sampling Frequency</vt:lpstr>
      <vt:lpstr>Sampling Frequency</vt:lpstr>
      <vt:lpstr>Look at reference relationships</vt:lpstr>
      <vt:lpstr>Potential ecological indicators</vt:lpstr>
      <vt:lpstr>Potential fisheries indicators</vt:lpstr>
      <vt:lpstr>Assessing Performance</vt:lpstr>
      <vt:lpstr>Assessment</vt:lpstr>
      <vt:lpstr>Ecosystem “Assessment” Models</vt:lpstr>
      <vt:lpstr>PowerPoint Presentation</vt:lpstr>
      <vt:lpstr>Thank you</vt:lpstr>
    </vt:vector>
  </TitlesOfParts>
  <Company>CSIRO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Arial Regular 29pt Sub title, Arial Regular 24pt</dc:title>
  <dc:creator>Hayes, Kathy (Comms, North Ryde)</dc:creator>
  <cp:lastModifiedBy>Beth Fulton</cp:lastModifiedBy>
  <cp:revision>195</cp:revision>
  <dcterms:created xsi:type="dcterms:W3CDTF">2009-10-26T21:47:18Z</dcterms:created>
  <dcterms:modified xsi:type="dcterms:W3CDTF">2011-02-14T03:45:59Z</dcterms:modified>
</cp:coreProperties>
</file>